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96" r:id="rId6"/>
    <p:sldId id="268" r:id="rId7"/>
    <p:sldId id="265" r:id="rId8"/>
    <p:sldId id="260" r:id="rId9"/>
    <p:sldId id="266" r:id="rId10"/>
    <p:sldId id="262" r:id="rId11"/>
    <p:sldId id="282" r:id="rId12"/>
    <p:sldId id="287" r:id="rId13"/>
    <p:sldId id="309" r:id="rId14"/>
    <p:sldId id="312" r:id="rId15"/>
    <p:sldId id="313" r:id="rId16"/>
    <p:sldId id="281" r:id="rId17"/>
    <p:sldId id="290" r:id="rId18"/>
    <p:sldId id="310" r:id="rId19"/>
    <p:sldId id="271" r:id="rId20"/>
    <p:sldId id="311" r:id="rId21"/>
    <p:sldId id="284" r:id="rId22"/>
    <p:sldId id="291" r:id="rId23"/>
    <p:sldId id="292" r:id="rId24"/>
    <p:sldId id="275" r:id="rId25"/>
    <p:sldId id="306" r:id="rId26"/>
    <p:sldId id="308" r:id="rId27"/>
    <p:sldId id="314" r:id="rId28"/>
    <p:sldId id="293" r:id="rId29"/>
    <p:sldId id="307" r:id="rId30"/>
  </p:sldIdLst>
  <p:sldSz cx="9144000" cy="5143500" type="screen16x9"/>
  <p:notesSz cx="6858000" cy="9144000"/>
  <p:embeddedFontLst>
    <p:embeddedFont>
      <p:font typeface="Frank Ruhl Libre Light" panose="00000400000000000000" pitchFamily="2" charset="-79"/>
      <p:regular r:id="rId32"/>
      <p:bold r:id="rId33"/>
    </p:embeddedFont>
    <p:embeddedFont>
      <p:font typeface="IBM Plex Sans Condensed" panose="020B0506050203000203" pitchFamily="34" charset="0"/>
      <p:regular r:id="rId34"/>
      <p:bold r:id="rId35"/>
      <p:italic r:id="rId36"/>
      <p:boldItalic r:id="rId37"/>
    </p:embeddedFont>
    <p:embeddedFont>
      <p:font typeface="微軟正黑體 Light" panose="020B0304030504040204" pitchFamily="34" charset="-120"/>
      <p:regular r:id="rId38"/>
    </p:embeddedFont>
    <p:embeddedFont>
      <p:font typeface="標楷體" panose="03000509000000000000" pitchFamily="65" charset="-120"/>
      <p:regular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黃瀧慶" initials="黃瀧慶" lastIdx="1" clrIdx="0">
    <p:extLst>
      <p:ext uri="{19B8F6BF-5375-455C-9EA6-DF929625EA0E}">
        <p15:presenceInfo xmlns:p15="http://schemas.microsoft.com/office/powerpoint/2012/main" userId="S::s1072780@O365st.pu.edu.tw::86b53ebd-85dd-44d4-8f81-831dd908eba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6E5F7E-F312-4DFA-A5A2-B25B56E66BE7}">
  <a:tblStyle styleId="{A66E5F7E-F312-4DFA-A5A2-B25B56E66BE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ADA92BD-C3C7-4A1A-BC61-64B288FEAE3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10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11" y="8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79" d="100"/>
          <a:sy n="179" d="100"/>
        </p:scale>
        <p:origin x="706" y="-37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jpg>
</file>

<file path=ppt/media/image21.png>
</file>

<file path=ppt/media/image3.png>
</file>

<file path=ppt/media/image4.gif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97355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81483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zh-TW" altLang="en-US" dirty="0"/>
              <a:t>洞洞板 裝在工控盒裡面</a:t>
            </a:r>
            <a:br>
              <a:rPr lang="en-US" altLang="zh-TW" dirty="0"/>
            </a:br>
            <a:endParaRPr lang="zh-TW" altLang="en-US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zh-TW" altLang="en-US" dirty="0"/>
              <a:t>喚醒：一開始接觸後就喚醒，</a:t>
            </a:r>
          </a:p>
        </p:txBody>
      </p:sp>
    </p:spTree>
    <p:extLst>
      <p:ext uri="{BB962C8B-B14F-4D97-AF65-F5344CB8AC3E}">
        <p14:creationId xmlns:p14="http://schemas.microsoft.com/office/powerpoint/2010/main" val="27184567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zh-TW" altLang="en-US" dirty="0"/>
              <a:t>為了可以連接元件 選用這種有角位的</a:t>
            </a:r>
            <a:r>
              <a:rPr lang="en-US" altLang="zh-TW" dirty="0"/>
              <a:t>ESP32CAM</a:t>
            </a:r>
            <a:r>
              <a:rPr lang="zh-TW" altLang="en-US" dirty="0"/>
              <a:t> </a:t>
            </a:r>
            <a:endParaRPr lang="en-US" altLang="zh-TW" dirty="0"/>
          </a:p>
          <a:p>
            <a:pPr marL="139700" indent="0">
              <a:buNone/>
            </a:pPr>
            <a:r>
              <a:rPr lang="zh-TW" altLang="en-US" dirty="0"/>
              <a:t>可控制電源開關，</a:t>
            </a:r>
            <a:r>
              <a:rPr lang="en-US" altLang="zh-TW" dirty="0"/>
              <a:t>ESP32CAM</a:t>
            </a:r>
            <a:r>
              <a:rPr lang="zh-TW" altLang="en-US" dirty="0"/>
              <a:t> 有提供</a:t>
            </a:r>
            <a:r>
              <a:rPr lang="en-US" altLang="zh-TW" dirty="0"/>
              <a:t>PIN</a:t>
            </a:r>
            <a:r>
              <a:rPr lang="zh-TW" altLang="en-US" dirty="0"/>
              <a:t>角</a:t>
            </a:r>
            <a:endParaRPr lang="en-US" altLang="zh-TW" dirty="0"/>
          </a:p>
          <a:p>
            <a:pPr marL="139700" indent="0">
              <a:buNone/>
            </a:pPr>
            <a:r>
              <a:rPr lang="zh-TW" altLang="en-US" dirty="0"/>
              <a:t>紅色電源 黑色接地 </a:t>
            </a:r>
            <a:r>
              <a:rPr lang="en-US" altLang="zh-TW" dirty="0"/>
              <a:t>TX</a:t>
            </a:r>
            <a:r>
              <a:rPr lang="zh-TW" altLang="en-US" dirty="0"/>
              <a:t>接</a:t>
            </a:r>
            <a:r>
              <a:rPr lang="en-US" altLang="zh-TW" dirty="0"/>
              <a:t>RX </a:t>
            </a:r>
            <a:r>
              <a:rPr lang="en-US" altLang="zh-TW" dirty="0" err="1"/>
              <a:t>RX</a:t>
            </a:r>
            <a:r>
              <a:rPr lang="zh-TW" altLang="en-US" dirty="0"/>
              <a:t>接</a:t>
            </a:r>
            <a:r>
              <a:rPr lang="en-US" altLang="zh-TW" dirty="0"/>
              <a:t>TX</a:t>
            </a:r>
            <a:r>
              <a:rPr lang="zh-TW" altLang="en-US" dirty="0"/>
              <a:t> </a:t>
            </a:r>
            <a:endParaRPr lang="en-US" altLang="zh-TW" dirty="0"/>
          </a:p>
          <a:p>
            <a:pPr marL="139700" indent="0">
              <a:buNone/>
            </a:pPr>
            <a:r>
              <a:rPr lang="zh-TW" altLang="en-US" dirty="0"/>
              <a:t>當</a:t>
            </a:r>
            <a:r>
              <a:rPr lang="en-US" altLang="zh-TW" dirty="0"/>
              <a:t>PIR</a:t>
            </a:r>
            <a:r>
              <a:rPr lang="zh-TW" altLang="en-US" dirty="0"/>
              <a:t>偵測到人 會送高電位到</a:t>
            </a:r>
            <a:r>
              <a:rPr lang="en-US" altLang="zh-TW" dirty="0"/>
              <a:t>GPIO14</a:t>
            </a:r>
            <a:r>
              <a:rPr lang="zh-TW" altLang="en-US" dirty="0"/>
              <a:t> 喚醒</a:t>
            </a:r>
            <a:r>
              <a:rPr lang="en-US" altLang="zh-TW" dirty="0"/>
              <a:t>CAM</a:t>
            </a:r>
            <a:r>
              <a:rPr lang="zh-TW" altLang="en-US" dirty="0"/>
              <a:t> 沒有偵測會送低電位 讓</a:t>
            </a:r>
            <a:r>
              <a:rPr lang="en-US" altLang="zh-TW" dirty="0"/>
              <a:t>CAM</a:t>
            </a:r>
            <a:r>
              <a:rPr lang="zh-TW" altLang="en-US" dirty="0"/>
              <a:t>睡眠</a:t>
            </a:r>
          </a:p>
        </p:txBody>
      </p:sp>
    </p:spTree>
    <p:extLst>
      <p:ext uri="{BB962C8B-B14F-4D97-AF65-F5344CB8AC3E}">
        <p14:creationId xmlns:p14="http://schemas.microsoft.com/office/powerpoint/2010/main" val="29292475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31935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27816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37743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70034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使用</a:t>
            </a:r>
            <a:r>
              <a:rPr lang="en-US" altLang="zh-TW" dirty="0"/>
              <a:t>Yolov4</a:t>
            </a:r>
            <a:r>
              <a:rPr lang="zh-TW" altLang="en-US" dirty="0"/>
              <a:t>去做影像辨識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80479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1.</a:t>
            </a:r>
            <a:r>
              <a:rPr lang="zh-TW" altLang="en-US" dirty="0"/>
              <a:t>疫情關係 五月開始到</a:t>
            </a:r>
            <a:r>
              <a:rPr lang="en-US" altLang="zh-TW" dirty="0"/>
              <a:t>10</a:t>
            </a:r>
            <a:r>
              <a:rPr lang="zh-TW" altLang="en-US" dirty="0"/>
              <a:t>月初就沒辦法到校 因為機器在學校而無法做訓練</a:t>
            </a:r>
            <a:endParaRPr lang="en-US" altLang="zh-TW" dirty="0"/>
          </a:p>
          <a:p>
            <a:r>
              <a:rPr lang="en-US" altLang="zh-TW" dirty="0"/>
              <a:t>2.</a:t>
            </a:r>
            <a:r>
              <a:rPr lang="zh-TW" altLang="en-US" dirty="0"/>
              <a:t>人為因素 分配工作後 組員未研究 導致進度落後</a:t>
            </a:r>
            <a:endParaRPr lang="en-US" altLang="zh-TW" dirty="0"/>
          </a:p>
          <a:p>
            <a:r>
              <a:rPr lang="zh-TW" altLang="en-US" dirty="0"/>
              <a:t>遇到的問題與解決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414251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78998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晶片限制，傳輸沒那麼良好。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05388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186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zh-TW" altLang="en-US" dirty="0"/>
              <a:t>提到傳統門鈴跟我們的差別</a:t>
            </a:r>
          </a:p>
        </p:txBody>
      </p:sp>
    </p:spTree>
    <p:extLst>
      <p:ext uri="{BB962C8B-B14F-4D97-AF65-F5344CB8AC3E}">
        <p14:creationId xmlns:p14="http://schemas.microsoft.com/office/powerpoint/2010/main" val="37829629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強調門端的設置，攝影機不一定設置在門上，譬如：學校、宿舍、辦公室、室外、住家進行安裝 可以當作監視起坐使用因此需要隱密性 所以採電池供電 樹梅派的話會安裝在家裡面 有電線 不用省電  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altLang="zh-TW" dirty="0"/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431515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08035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07287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8868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604500"/>
            <a:ext cx="6087300" cy="3934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9525" dir="5400000" algn="bl" rotWithShape="0">
              <a:srgbClr val="010E1B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998100" y="604500"/>
            <a:ext cx="3597600" cy="393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3" name="Google Shape;13;p2"/>
          <p:cNvCxnSpPr/>
          <p:nvPr/>
        </p:nvCxnSpPr>
        <p:spPr>
          <a:xfrm>
            <a:off x="1524459" y="1797900"/>
            <a:ext cx="0" cy="15477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604500"/>
            <a:ext cx="6087300" cy="3934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9525" dir="5400000" algn="bl" rotWithShape="0">
              <a:srgbClr val="010E1B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" name="Google Shape;16;p3"/>
          <p:cNvCxnSpPr/>
          <p:nvPr/>
        </p:nvCxnSpPr>
        <p:spPr>
          <a:xfrm>
            <a:off x="1524459" y="1797900"/>
            <a:ext cx="0" cy="15477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1991250" y="1583350"/>
            <a:ext cx="36156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1991250" y="2840051"/>
            <a:ext cx="36156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rgbClr val="6B6E81"/>
              </a:buClr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/>
          <p:nvPr/>
        </p:nvSpPr>
        <p:spPr>
          <a:xfrm>
            <a:off x="0" y="604500"/>
            <a:ext cx="7928100" cy="3934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9525" dir="5400000" algn="bl" rotWithShape="0">
              <a:srgbClr val="010E1B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9"/>
          <p:cNvCxnSpPr/>
          <p:nvPr/>
        </p:nvCxnSpPr>
        <p:spPr>
          <a:xfrm>
            <a:off x="1946716" y="1026000"/>
            <a:ext cx="0" cy="30915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291300" y="1026000"/>
            <a:ext cx="13419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Max space">
  <p:cSld name="TITLE_ONLY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>
            <a:off x="0" y="604500"/>
            <a:ext cx="8492100" cy="3934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9525" dir="5400000" algn="bl" rotWithShape="0">
              <a:srgbClr val="010E1B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291300" y="1026000"/>
            <a:ext cx="7740300" cy="25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 sz="240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1130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291300" y="1026000"/>
            <a:ext cx="1341900" cy="30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 Condensed"/>
              <a:buNone/>
              <a:defRPr sz="1600" b="1">
                <a:solidFill>
                  <a:schemeClr val="accen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 Condensed"/>
              <a:buNone/>
              <a:defRPr sz="1600" b="1">
                <a:solidFill>
                  <a:schemeClr val="accen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 Condensed"/>
              <a:buNone/>
              <a:defRPr sz="1600" b="1">
                <a:solidFill>
                  <a:schemeClr val="accen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 Condensed"/>
              <a:buNone/>
              <a:defRPr sz="1600" b="1">
                <a:solidFill>
                  <a:schemeClr val="accen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 Condensed"/>
              <a:buNone/>
              <a:defRPr sz="1600" b="1">
                <a:solidFill>
                  <a:schemeClr val="accen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 Condensed"/>
              <a:buNone/>
              <a:defRPr sz="1600" b="1">
                <a:solidFill>
                  <a:schemeClr val="accen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 Condensed"/>
              <a:buNone/>
              <a:defRPr sz="1600" b="1">
                <a:solidFill>
                  <a:schemeClr val="accen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 Condensed"/>
              <a:buNone/>
              <a:defRPr sz="1600" b="1">
                <a:solidFill>
                  <a:schemeClr val="accen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 Condensed"/>
              <a:buNone/>
              <a:defRPr sz="1600" b="1">
                <a:solidFill>
                  <a:schemeClr val="accen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2191200" y="1026000"/>
            <a:ext cx="5345700" cy="30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rank Ruhl Libre Light"/>
              <a:buChar char="◎"/>
              <a:defRPr sz="2000">
                <a:solidFill>
                  <a:schemeClr val="dk2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1pPr>
            <a:lvl2pPr marL="914400" lvl="1" indent="-31750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Frank Ruhl Libre Light"/>
              <a:buChar char="◎"/>
              <a:defRPr sz="2000">
                <a:solidFill>
                  <a:schemeClr val="dk2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2pPr>
            <a:lvl3pPr marL="1371600" lvl="2" indent="-35560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rank Ruhl Libre Light"/>
              <a:buChar char="■"/>
              <a:defRPr sz="2000">
                <a:solidFill>
                  <a:schemeClr val="dk2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3pPr>
            <a:lvl4pPr marL="1828800" lvl="3" indent="-35560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Frank Ruhl Libre Light"/>
              <a:buChar char="●"/>
              <a:defRPr sz="2000">
                <a:solidFill>
                  <a:schemeClr val="dk2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4pPr>
            <a:lvl5pPr marL="2286000" lvl="4" indent="-35560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Frank Ruhl Libre Light"/>
              <a:buChar char="○"/>
              <a:defRPr sz="2000">
                <a:solidFill>
                  <a:schemeClr val="dk2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5pPr>
            <a:lvl6pPr marL="2743200" lvl="5" indent="-35560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Frank Ruhl Libre Light"/>
              <a:buChar char="■"/>
              <a:defRPr sz="2000">
                <a:solidFill>
                  <a:schemeClr val="dk2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6pPr>
            <a:lvl7pPr marL="3200400" lvl="6" indent="-35560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Frank Ruhl Libre Light"/>
              <a:buChar char="●"/>
              <a:defRPr sz="2000">
                <a:solidFill>
                  <a:schemeClr val="dk2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7pPr>
            <a:lvl8pPr marL="3657600" lvl="7" indent="-35560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Frank Ruhl Libre Light"/>
              <a:buChar char="○"/>
              <a:defRPr sz="2000">
                <a:solidFill>
                  <a:schemeClr val="dk2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8pPr>
            <a:lvl9pPr marL="4114800" lvl="8" indent="-355600">
              <a:lnSpc>
                <a:spcPct val="114000"/>
              </a:lnSpc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2000"/>
              <a:buFont typeface="Frank Ruhl Libre Light"/>
              <a:buChar char="■"/>
              <a:defRPr sz="2000">
                <a:solidFill>
                  <a:schemeClr val="dk2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1pPr>
            <a:lvl2pPr lvl="1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2pPr>
            <a:lvl3pPr lvl="2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3pPr>
            <a:lvl4pPr lvl="3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4pPr>
            <a:lvl5pPr lvl="4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5pPr>
            <a:lvl6pPr lvl="5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6pPr>
            <a:lvl7pPr lvl="6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7pPr>
            <a:lvl8pPr lvl="7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8pPr>
            <a:lvl9pPr lvl="8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6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technews.fr/2014/02/raspberrypi-deballage-et-premier-demarrage-ce-quil-faut-savoir.html" TargetMode="External"/><Relationship Id="rId5" Type="http://schemas.openxmlformats.org/officeDocument/2006/relationships/image" Target="../media/image3.png"/><Relationship Id="rId4" Type="http://schemas.openxmlformats.org/officeDocument/2006/relationships/hyperlink" Target="https://www.profetolocka.com.ar/arduino_logo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2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ithelp.ithome.com.tw/articles/10225306" TargetMode="External"/><Relationship Id="rId3" Type="http://schemas.openxmlformats.org/officeDocument/2006/relationships/hyperlink" Target="http://hophd.com/raspberry-simple-way-camera-website/" TargetMode="External"/><Relationship Id="rId7" Type="http://schemas.openxmlformats.org/officeDocument/2006/relationships/hyperlink" Target="https://lastminuteengineers.com/esp32-sleep-modes-power-consumption/" TargetMode="External"/><Relationship Id="rId2" Type="http://schemas.openxmlformats.org/officeDocument/2006/relationships/hyperlink" Target="https://www.twblogs.net/a/5b8272d32b717766a1e84ee8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youyouyou.pixnet.net/blog/post/120778494-rtsp-esp32cam-qnap%E7%9B%A3%E8%A6%96%E5%99%A8-%E9%8C%84%E5%BD%B1%E6%B8%AC%E8%A9%A6" TargetMode="External"/><Relationship Id="rId5" Type="http://schemas.openxmlformats.org/officeDocument/2006/relationships/hyperlink" Target="https://randomnerdtutorials.com/esp32-deep-sleep-arduino-ide-wake-up-sources/" TargetMode="External"/><Relationship Id="rId4" Type="http://schemas.openxmlformats.org/officeDocument/2006/relationships/hyperlink" Target="https://randomnerdtutorials.com/esp32-http-get-post-arduino/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ctrTitle"/>
          </p:nvPr>
        </p:nvSpPr>
        <p:spPr>
          <a:xfrm>
            <a:off x="1861430" y="604500"/>
            <a:ext cx="3597600" cy="393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000" dirty="0"/>
              <a:t>智慧門鈴與監控</a:t>
            </a:r>
            <a:endParaRPr sz="40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B25AAB58-0AA9-420C-8AAC-2236400D31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91845" y="2840299"/>
            <a:ext cx="1109979" cy="1109979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5B4FDCD2-4870-4778-9833-1CE3A9518E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1213" y="1128352"/>
            <a:ext cx="1391244" cy="1443398"/>
          </a:xfrm>
          <a:prstGeom prst="rect">
            <a:avLst/>
          </a:prstGeom>
        </p:spPr>
      </p:pic>
      <p:sp>
        <p:nvSpPr>
          <p:cNvPr id="5" name="Google Shape;89;p14">
            <a:extLst>
              <a:ext uri="{FF2B5EF4-FFF2-40B4-BE49-F238E27FC236}">
                <a16:creationId xmlns:a16="http://schemas.microsoft.com/office/drawing/2014/main" id="{B8CAB187-C6FA-487C-BB08-3E0A0F779C4F}"/>
              </a:ext>
            </a:extLst>
          </p:cNvPr>
          <p:cNvSpPr txBox="1">
            <a:spLocks/>
          </p:cNvSpPr>
          <p:nvPr/>
        </p:nvSpPr>
        <p:spPr>
          <a:xfrm>
            <a:off x="8403455" y="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sz="240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pPr algn="r"/>
              <a:t>1</a:t>
            </a:fld>
            <a:endParaRPr lang="en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23CA514C-1C99-4900-8ABD-E746554A36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1776" y="1958918"/>
            <a:ext cx="5215207" cy="1225663"/>
          </a:xfrm>
        </p:spPr>
        <p:txBody>
          <a:bodyPr/>
          <a:lstStyle/>
          <a:p>
            <a:r>
              <a:rPr lang="en-US" altLang="zh-TW" sz="6000" dirty="0"/>
              <a:t>3.	</a:t>
            </a:r>
            <a:r>
              <a:rPr lang="zh-TW" altLang="en-US" sz="6000" dirty="0"/>
              <a:t>  成果展示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97CEC38-AAED-4372-A3A5-875648D17F23}"/>
              </a:ext>
            </a:extLst>
          </p:cNvPr>
          <p:cNvSpPr txBox="1"/>
          <p:nvPr/>
        </p:nvSpPr>
        <p:spPr>
          <a:xfrm>
            <a:off x="8517194" y="2498007"/>
            <a:ext cx="47148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altLang="zh-TW" sz="240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pPr/>
              <a:t>10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218655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altLang="zh-TW" sz="24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</a:br>
            <a:endParaRPr sz="24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AD8C2F23-E958-4BAD-9135-3891E538D836}"/>
              </a:ext>
            </a:extLst>
          </p:cNvPr>
          <p:cNvSpPr txBox="1"/>
          <p:nvPr/>
        </p:nvSpPr>
        <p:spPr>
          <a:xfrm>
            <a:off x="3101059" y="2279302"/>
            <a:ext cx="2361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硬體設備</a:t>
            </a:r>
            <a:endParaRPr lang="zh-TW" altLang="en-US" b="1" dirty="0">
              <a:solidFill>
                <a:schemeClr val="accent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60252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圖片 16">
            <a:extLst>
              <a:ext uri="{FF2B5EF4-FFF2-40B4-BE49-F238E27FC236}">
                <a16:creationId xmlns:a16="http://schemas.microsoft.com/office/drawing/2014/main" id="{509F8A25-E763-4F8D-B13D-597F65847B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43" t="24477" r="7298"/>
          <a:stretch/>
        </p:blipFill>
        <p:spPr>
          <a:xfrm rot="16200000">
            <a:off x="386842" y="969987"/>
            <a:ext cx="3311932" cy="3801863"/>
          </a:xfrm>
          <a:prstGeom prst="rect">
            <a:avLst/>
          </a:prstGeom>
        </p:spPr>
      </p:pic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4BF5F90-B6C6-436A-B022-E96A3F1E258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549411B3-C68D-48B0-BD97-7FD1D253E74C}"/>
              </a:ext>
            </a:extLst>
          </p:cNvPr>
          <p:cNvSpPr txBox="1"/>
          <p:nvPr/>
        </p:nvSpPr>
        <p:spPr>
          <a:xfrm>
            <a:off x="3339731" y="514961"/>
            <a:ext cx="37343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硬體設備</a:t>
            </a:r>
            <a:endParaRPr lang="en-US" altLang="zh-TW" sz="3200" b="1" dirty="0">
              <a:solidFill>
                <a:schemeClr val="accent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F4FF0232-0B6B-4267-88F7-B18C8013D1F8}"/>
              </a:ext>
            </a:extLst>
          </p:cNvPr>
          <p:cNvSpPr txBox="1"/>
          <p:nvPr/>
        </p:nvSpPr>
        <p:spPr>
          <a:xfrm>
            <a:off x="256053" y="2899399"/>
            <a:ext cx="1215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800" dirty="0">
                <a:solidFill>
                  <a:srgbClr val="FF0000"/>
                </a:solidFill>
                <a:highlight>
                  <a:srgbClr val="FFFF0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ESP32-Cam</a:t>
            </a:r>
            <a:endParaRPr lang="zh-TW" altLang="en-US" dirty="0">
              <a:solidFill>
                <a:srgbClr val="FF0000"/>
              </a:solidFill>
              <a:highlight>
                <a:srgbClr val="FFFF00"/>
              </a:highligh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B2E017CD-5811-425C-B62A-D35F66E3B838}"/>
              </a:ext>
            </a:extLst>
          </p:cNvPr>
          <p:cNvSpPr txBox="1"/>
          <p:nvPr/>
        </p:nvSpPr>
        <p:spPr>
          <a:xfrm>
            <a:off x="1730920" y="2530067"/>
            <a:ext cx="1435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800" dirty="0">
                <a:solidFill>
                  <a:srgbClr val="FF0000"/>
                </a:solidFill>
                <a:highlight>
                  <a:srgbClr val="FFFF0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FTDI</a:t>
            </a:r>
            <a:r>
              <a:rPr lang="zh-TW" altLang="en-US" sz="1800" dirty="0">
                <a:solidFill>
                  <a:srgbClr val="FF0000"/>
                </a:solidFill>
                <a:highlight>
                  <a:srgbClr val="FFFF0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燒錄器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3217A78-A941-462A-B8E8-3A907EF4870A}"/>
              </a:ext>
            </a:extLst>
          </p:cNvPr>
          <p:cNvSpPr txBox="1"/>
          <p:nvPr/>
        </p:nvSpPr>
        <p:spPr>
          <a:xfrm>
            <a:off x="1570903" y="3743762"/>
            <a:ext cx="943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800" dirty="0">
                <a:solidFill>
                  <a:srgbClr val="FF0000"/>
                </a:solidFill>
                <a:highlight>
                  <a:srgbClr val="FFFF0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PIR</a:t>
            </a:r>
            <a:endParaRPr lang="zh-TW" altLang="en-US" dirty="0">
              <a:solidFill>
                <a:srgbClr val="FF0000"/>
              </a:solidFill>
              <a:highlight>
                <a:srgbClr val="FFFF00"/>
              </a:highlight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DA57B6C5-AA2D-47C3-A29F-FEF062D2FB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69" r="1634"/>
          <a:stretch/>
        </p:blipFill>
        <p:spPr>
          <a:xfrm rot="5400000">
            <a:off x="4626009" y="923301"/>
            <a:ext cx="3311933" cy="3895235"/>
          </a:xfrm>
          <a:prstGeom prst="rect">
            <a:avLst/>
          </a:prstGeom>
        </p:spPr>
      </p:pic>
      <p:sp>
        <p:nvSpPr>
          <p:cNvPr id="20" name="文字方塊 19">
            <a:extLst>
              <a:ext uri="{FF2B5EF4-FFF2-40B4-BE49-F238E27FC236}">
                <a16:creationId xmlns:a16="http://schemas.microsoft.com/office/drawing/2014/main" id="{E87B2F73-AAEB-4404-872C-DE708CB031E0}"/>
              </a:ext>
            </a:extLst>
          </p:cNvPr>
          <p:cNvSpPr txBox="1"/>
          <p:nvPr/>
        </p:nvSpPr>
        <p:spPr>
          <a:xfrm>
            <a:off x="5573231" y="1214952"/>
            <a:ext cx="167817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rgbClr val="FF0000"/>
                </a:solidFill>
                <a:highlight>
                  <a:srgbClr val="FFFF0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樹莓派主機</a:t>
            </a:r>
          </a:p>
        </p:txBody>
      </p:sp>
    </p:spTree>
    <p:extLst>
      <p:ext uri="{BB962C8B-B14F-4D97-AF65-F5344CB8AC3E}">
        <p14:creationId xmlns:p14="http://schemas.microsoft.com/office/powerpoint/2010/main" val="297683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1897EB86-AE34-4DF9-9107-EC7C938B69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0249C95-C9EE-47F4-9CC2-F00A2F78E3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7617"/>
            <a:ext cx="8583346" cy="5008265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8312503F-A4CF-4013-B7DC-5AF49B0EE485}"/>
              </a:ext>
            </a:extLst>
          </p:cNvPr>
          <p:cNvSpPr txBox="1"/>
          <p:nvPr/>
        </p:nvSpPr>
        <p:spPr>
          <a:xfrm>
            <a:off x="1074587" y="2801221"/>
            <a:ext cx="473886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3200" b="1" dirty="0">
                <a:solidFill>
                  <a:srgbClr val="1D3E7C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電路圖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85765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DBFF150F-E527-405D-9CEA-97361067D8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14</a:t>
            </a:fld>
            <a:endParaRPr lang="en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1B165BB-F095-4C5B-B122-8144951DB6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899" y="647655"/>
            <a:ext cx="7060019" cy="384807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D8503DF1-D677-467D-AE75-78D1615CB891}"/>
              </a:ext>
            </a:extLst>
          </p:cNvPr>
          <p:cNvSpPr txBox="1"/>
          <p:nvPr/>
        </p:nvSpPr>
        <p:spPr>
          <a:xfrm>
            <a:off x="141875" y="1665768"/>
            <a:ext cx="615553" cy="290623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TW" altLang="en-US" sz="2800" b="1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設計邏輯</a:t>
            </a:r>
          </a:p>
        </p:txBody>
      </p:sp>
    </p:spTree>
    <p:extLst>
      <p:ext uri="{BB962C8B-B14F-4D97-AF65-F5344CB8AC3E}">
        <p14:creationId xmlns:p14="http://schemas.microsoft.com/office/powerpoint/2010/main" val="23227881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9C78577-3E0F-491A-8AC7-78126967498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15</a:t>
            </a:fld>
            <a:endParaRPr lang="en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6EC460A-6B2F-4CD2-A152-05F3C0941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310" y="1842731"/>
            <a:ext cx="8139572" cy="21692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1F13F2A1-A073-4F17-ADC0-B6CFA9029701}"/>
              </a:ext>
            </a:extLst>
          </p:cNvPr>
          <p:cNvSpPr txBox="1"/>
          <p:nvPr/>
        </p:nvSpPr>
        <p:spPr>
          <a:xfrm>
            <a:off x="1678309" y="834350"/>
            <a:ext cx="48571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連上</a:t>
            </a:r>
            <a:r>
              <a:rPr lang="en-US" altLang="zh-TW" sz="3200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Wi-Fi</a:t>
            </a:r>
            <a:r>
              <a:rPr lang="zh-TW" altLang="en-US" sz="3200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</a:t>
            </a:r>
            <a:r>
              <a:rPr lang="en-US" altLang="zh-TW" sz="3200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RTSP</a:t>
            </a:r>
            <a:r>
              <a:rPr lang="zh-TW" altLang="en-US" sz="3200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傳輸成功</a:t>
            </a:r>
            <a:endParaRPr lang="en-US" altLang="zh-TW" sz="3200" dirty="0">
              <a:solidFill>
                <a:schemeClr val="accent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27269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>
            <a:spLocks noGrp="1"/>
          </p:cNvSpPr>
          <p:nvPr>
            <p:ph type="title"/>
          </p:nvPr>
        </p:nvSpPr>
        <p:spPr>
          <a:xfrm>
            <a:off x="-5496055" y="859745"/>
            <a:ext cx="7740300" cy="25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altLang="zh-TW" sz="24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</a:br>
            <a:endParaRPr sz="24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CB78A6B-F504-4B2C-82E2-3872B6A19504}"/>
              </a:ext>
            </a:extLst>
          </p:cNvPr>
          <p:cNvSpPr txBox="1"/>
          <p:nvPr/>
        </p:nvSpPr>
        <p:spPr>
          <a:xfrm>
            <a:off x="3094733" y="2134228"/>
            <a:ext cx="2361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網頁服務</a:t>
            </a:r>
            <a:endParaRPr lang="zh-TW" altLang="en-US" b="1" dirty="0">
              <a:solidFill>
                <a:schemeClr val="accent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196817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015FA07D-836F-4CEA-A691-E340294F1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558" y="612506"/>
            <a:ext cx="3411463" cy="3011422"/>
          </a:xfrm>
          <a:prstGeom prst="rect">
            <a:avLst/>
          </a:prstGeom>
        </p:spPr>
      </p:pic>
      <p:sp>
        <p:nvSpPr>
          <p:cNvPr id="85" name="Google Shape;85;p14"/>
          <p:cNvSpPr txBox="1">
            <a:spLocks noGrp="1"/>
          </p:cNvSpPr>
          <p:nvPr>
            <p:ph type="title"/>
          </p:nvPr>
        </p:nvSpPr>
        <p:spPr>
          <a:xfrm>
            <a:off x="-5496055" y="859745"/>
            <a:ext cx="7740300" cy="25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altLang="zh-TW" sz="24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</a:br>
            <a:endParaRPr sz="24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08B48F6-B745-40EB-B5E9-C5CE610C1B8D}"/>
              </a:ext>
            </a:extLst>
          </p:cNvPr>
          <p:cNvSpPr txBox="1"/>
          <p:nvPr/>
        </p:nvSpPr>
        <p:spPr>
          <a:xfrm>
            <a:off x="483818" y="3622035"/>
            <a:ext cx="406257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登入系統 </a:t>
            </a:r>
            <a:r>
              <a:rPr lang="en-US" altLang="zh-TW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                          </a:t>
            </a:r>
            <a:r>
              <a:rPr lang="en-US" altLang="zh-TW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帳密輸入</a:t>
            </a:r>
            <a:r>
              <a:rPr lang="en-US" altLang="zh-TW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+</a:t>
            </a:r>
            <a:r>
              <a:rPr lang="zh-TW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登入</a:t>
            </a:r>
            <a:r>
              <a:rPr lang="en-US" altLang="zh-TW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+</a:t>
            </a:r>
            <a:r>
              <a:rPr lang="zh-TW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註冊</a:t>
            </a:r>
            <a:r>
              <a:rPr lang="en-US" altLang="zh-TW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zh-TW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endParaRPr lang="en-US" altLang="zh-TW" sz="2800" dirty="0">
              <a:solidFill>
                <a:schemeClr val="accent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9538595-87A6-479A-A5CE-A733E2212B73}"/>
              </a:ext>
            </a:extLst>
          </p:cNvPr>
          <p:cNvSpPr txBox="1"/>
          <p:nvPr/>
        </p:nvSpPr>
        <p:spPr>
          <a:xfrm>
            <a:off x="4663079" y="3590472"/>
            <a:ext cx="488931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選項介面</a:t>
            </a:r>
            <a:endParaRPr lang="en-US" altLang="zh-TW" sz="2800" b="1" dirty="0">
              <a:solidFill>
                <a:schemeClr val="tx1">
                  <a:lumMod val="85000"/>
                  <a:lumOff val="1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查看畫面</a:t>
            </a:r>
            <a:r>
              <a:rPr lang="en-US" altLang="zh-TW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+</a:t>
            </a:r>
            <a:r>
              <a:rPr lang="zh-TW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介面登出</a:t>
            </a:r>
            <a:r>
              <a:rPr lang="en-US" altLang="zh-TW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zh-TW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EA9FE0C-D406-4663-84D2-E725A97A5C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4631" y="612506"/>
            <a:ext cx="3317420" cy="3009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8805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>
            <a:spLocks noGrp="1"/>
          </p:cNvSpPr>
          <p:nvPr>
            <p:ph type="title"/>
          </p:nvPr>
        </p:nvSpPr>
        <p:spPr>
          <a:xfrm>
            <a:off x="-5496055" y="859745"/>
            <a:ext cx="7740300" cy="25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altLang="zh-TW" sz="24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</a:br>
            <a:endParaRPr sz="24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0A0733E-9EE8-4F8A-97E1-443DDE484ED1}"/>
              </a:ext>
            </a:extLst>
          </p:cNvPr>
          <p:cNvSpPr txBox="1"/>
          <p:nvPr/>
        </p:nvSpPr>
        <p:spPr>
          <a:xfrm>
            <a:off x="2987773" y="1986915"/>
            <a:ext cx="2361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影像辨識</a:t>
            </a:r>
            <a:endParaRPr lang="zh-TW" altLang="en-US" b="1" dirty="0">
              <a:solidFill>
                <a:schemeClr val="accent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200813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altLang="zh-TW" sz="24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</a:br>
            <a:endParaRPr sz="24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body" idx="4294967295"/>
          </p:nvPr>
        </p:nvSpPr>
        <p:spPr>
          <a:xfrm>
            <a:off x="0" y="1252538"/>
            <a:ext cx="5486400" cy="322421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rgbClr val="6B6E8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400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Eric</a:t>
            </a:r>
            <a:endParaRPr sz="2400" dirty="0">
              <a:solidFill>
                <a:srgbClr val="6B6E8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13EA496-D520-48BA-8CA5-6E3863A5B1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4039"/>
          <a:stretch/>
        </p:blipFill>
        <p:spPr>
          <a:xfrm>
            <a:off x="132574" y="666750"/>
            <a:ext cx="2219049" cy="3125529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E85FD1E3-474C-4761-AEE5-400490F612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0260" y="666750"/>
            <a:ext cx="3460656" cy="322421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C7550C01-FE87-4B20-9C34-62AF4FDBB4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0253" y="671195"/>
            <a:ext cx="2495898" cy="2876951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DA37C2BE-9F9F-43A9-9898-C194EA109C60}"/>
              </a:ext>
            </a:extLst>
          </p:cNvPr>
          <p:cNvSpPr txBox="1"/>
          <p:nvPr/>
        </p:nvSpPr>
        <p:spPr>
          <a:xfrm>
            <a:off x="737191" y="3722548"/>
            <a:ext cx="1905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Eric</a:t>
            </a:r>
            <a:endParaRPr lang="zh-TW" altLang="en-US" b="1" dirty="0">
              <a:solidFill>
                <a:schemeClr val="accent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E55737A1-3AB1-4FBE-8695-A65E33561FA9}"/>
              </a:ext>
            </a:extLst>
          </p:cNvPr>
          <p:cNvSpPr txBox="1"/>
          <p:nvPr/>
        </p:nvSpPr>
        <p:spPr>
          <a:xfrm>
            <a:off x="3557852" y="3917445"/>
            <a:ext cx="134730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1" dirty="0">
                <a:solidFill>
                  <a:srgbClr val="1D3E7C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Bester</a:t>
            </a:r>
            <a:endParaRPr lang="zh-TW" altLang="en-US" b="1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E41843EE-3E7D-4123-A47B-D65D8D4FD3CA}"/>
              </a:ext>
            </a:extLst>
          </p:cNvPr>
          <p:cNvSpPr txBox="1"/>
          <p:nvPr/>
        </p:nvSpPr>
        <p:spPr>
          <a:xfrm>
            <a:off x="6584147" y="3530669"/>
            <a:ext cx="729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800" b="1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YYC</a:t>
            </a:r>
            <a:endParaRPr lang="zh-TW" alt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127763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  <p:sp>
        <p:nvSpPr>
          <p:cNvPr id="87" name="Google Shape;87;p14"/>
          <p:cNvSpPr txBox="1">
            <a:spLocks noGrp="1"/>
          </p:cNvSpPr>
          <p:nvPr>
            <p:ph type="body" idx="4294967295"/>
          </p:nvPr>
        </p:nvSpPr>
        <p:spPr>
          <a:xfrm>
            <a:off x="1607127" y="1008026"/>
            <a:ext cx="5486400" cy="322453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zh-TW" sz="2400" b="1" dirty="0">
              <a:solidFill>
                <a:schemeClr val="accent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2400" b="1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指導教授： </a:t>
            </a:r>
            <a:r>
              <a:rPr lang="zh-TW" altLang="en-US" sz="2400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林浩仁 老師</a:t>
            </a:r>
            <a:endParaRPr lang="en-US" altLang="zh-TW" sz="2400" dirty="0">
              <a:solidFill>
                <a:schemeClr val="accent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altLang="zh-TW" sz="2400" b="1" dirty="0">
              <a:solidFill>
                <a:schemeClr val="accent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2400" b="1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小組成員： </a:t>
            </a:r>
            <a:endParaRPr lang="en-US" altLang="zh-TW" sz="2400" b="1" dirty="0">
              <a:solidFill>
                <a:schemeClr val="accent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2400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資工四</a:t>
            </a:r>
            <a:r>
              <a:rPr lang="en-US" altLang="zh-TW" sz="2400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B</a:t>
            </a:r>
            <a:r>
              <a:rPr lang="zh-TW" altLang="en-US" sz="2400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黃柏凱 資工四</a:t>
            </a:r>
            <a:r>
              <a:rPr lang="en-US" altLang="zh-TW" sz="2400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B</a:t>
            </a:r>
            <a:r>
              <a:rPr lang="zh-TW" altLang="en-US" sz="2400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黃瀧慶 </a:t>
            </a:r>
            <a:endParaRPr lang="en-US" altLang="zh-TW" sz="2400" dirty="0">
              <a:solidFill>
                <a:schemeClr val="accent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2400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資工四</a:t>
            </a:r>
            <a:r>
              <a:rPr lang="en-US" altLang="zh-TW" sz="2400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B</a:t>
            </a:r>
            <a:r>
              <a:rPr lang="zh-TW" altLang="en-US" sz="2400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楊于誠 資工四</a:t>
            </a:r>
            <a:r>
              <a:rPr lang="en-US" altLang="zh-TW" sz="2400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B</a:t>
            </a:r>
            <a:r>
              <a:rPr lang="zh-TW" altLang="en-US" sz="2400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沈玟琇 </a:t>
            </a:r>
            <a:endParaRPr sz="2400" dirty="0">
              <a:solidFill>
                <a:schemeClr val="accent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3E88B8-153F-4AB7-BD03-A3B22427A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6213" y="687571"/>
            <a:ext cx="2039261" cy="503276"/>
          </a:xfrm>
        </p:spPr>
        <p:txBody>
          <a:bodyPr/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訓練用主機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C04AF249-7F66-48FC-BA2C-37E6BE193C1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20</a:t>
            </a:fld>
            <a:endParaRPr lang="en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60728B5-3CF9-43E3-A911-41A16F47A1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55" y="1190846"/>
            <a:ext cx="4355408" cy="3265083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873EE6EC-6155-4AD0-8F70-D1368864E0CB}"/>
              </a:ext>
            </a:extLst>
          </p:cNvPr>
          <p:cNvSpPr txBox="1"/>
          <p:nvPr/>
        </p:nvSpPr>
        <p:spPr>
          <a:xfrm>
            <a:off x="5380076" y="587716"/>
            <a:ext cx="3430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訓練模型</a:t>
            </a:r>
            <a:r>
              <a:rPr lang="en-US" altLang="zh-TW" sz="2400" b="1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MAP</a:t>
            </a:r>
            <a:endParaRPr lang="zh-TW" altLang="en-US" sz="2400" b="1" dirty="0">
              <a:solidFill>
                <a:schemeClr val="accent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D76CB296-688E-43FB-AB64-294F94FDB131}"/>
              </a:ext>
            </a:extLst>
          </p:cNvPr>
          <p:cNvSpPr txBox="1"/>
          <p:nvPr/>
        </p:nvSpPr>
        <p:spPr>
          <a:xfrm>
            <a:off x="398721" y="3334710"/>
            <a:ext cx="30178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Arial"/>
                <a:sym typeface="Arial"/>
              </a:rPr>
              <a:t>顯卡</a:t>
            </a:r>
            <a:r>
              <a:rPr kumimoji="0" lang="en-US" altLang="zh-TW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Arial"/>
                <a:sym typeface="Arial"/>
              </a:rPr>
              <a:t>(GeForce RTX-2080 </a:t>
            </a:r>
            <a:r>
              <a:rPr kumimoji="0" lang="en-US" altLang="zh-TW" sz="1800" b="0" i="0" u="none" strike="noStrike" kern="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Arial"/>
                <a:sym typeface="Arial"/>
              </a:rPr>
              <a:t>Ti</a:t>
            </a:r>
            <a:r>
              <a:rPr kumimoji="0" lang="en-US" altLang="zh-TW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Arial"/>
                <a:sym typeface="Arial"/>
              </a:rPr>
              <a:t>)</a:t>
            </a:r>
            <a:endParaRPr lang="zh-TW" altLang="en-US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DF316C83-28F0-452D-9ADB-A14D6578BA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3167" y="1077736"/>
            <a:ext cx="3814133" cy="3449077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3AC6B4E6-836C-4D22-9653-36F054021F5E}"/>
              </a:ext>
            </a:extLst>
          </p:cNvPr>
          <p:cNvSpPr txBox="1"/>
          <p:nvPr/>
        </p:nvSpPr>
        <p:spPr>
          <a:xfrm>
            <a:off x="5517156" y="3721609"/>
            <a:ext cx="8723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Arial"/>
                <a:sym typeface="Arial"/>
              </a:rPr>
              <a:t>遺失率</a:t>
            </a:r>
            <a:endParaRPr kumimoji="0" lang="zh-TW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693394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>
            <a:spLocks noGrp="1"/>
          </p:cNvSpPr>
          <p:nvPr>
            <p:ph type="title"/>
          </p:nvPr>
        </p:nvSpPr>
        <p:spPr>
          <a:xfrm>
            <a:off x="-5496055" y="859745"/>
            <a:ext cx="7740300" cy="25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altLang="zh-TW" sz="24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</a:br>
            <a:endParaRPr sz="24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C0A0733E-9EE8-4F8A-97E1-443DDE484ED1}"/>
              </a:ext>
            </a:extLst>
          </p:cNvPr>
          <p:cNvSpPr txBox="1"/>
          <p:nvPr/>
        </p:nvSpPr>
        <p:spPr>
          <a:xfrm>
            <a:off x="2987773" y="2068845"/>
            <a:ext cx="23610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b="1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Server</a:t>
            </a:r>
            <a:endParaRPr lang="zh-TW" altLang="en-US" b="1" dirty="0">
              <a:solidFill>
                <a:schemeClr val="accent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603866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D031B92A-4449-4CE4-B54D-A463C1C5FD1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22</a:t>
            </a:fld>
            <a:endParaRPr lang="en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55D6AF4-3658-46A5-A95E-3C3408C26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01598"/>
            <a:ext cx="8479616" cy="244681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E957C501-8BBF-4F29-8F9E-ED9828D60558}"/>
              </a:ext>
            </a:extLst>
          </p:cNvPr>
          <p:cNvSpPr txBox="1"/>
          <p:nvPr/>
        </p:nvSpPr>
        <p:spPr>
          <a:xfrm>
            <a:off x="56798" y="595092"/>
            <a:ext cx="836601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TW" sz="3200" b="1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LAMP</a:t>
            </a:r>
          </a:p>
          <a:p>
            <a:pPr marL="360000" algn="ctr">
              <a:lnSpc>
                <a:spcPct val="150000"/>
              </a:lnSpc>
            </a:pPr>
            <a:r>
              <a:rPr lang="en-US" altLang="zh-TW" sz="2800" b="1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Linux   Apache2 	 PHP   </a:t>
            </a:r>
            <a:r>
              <a:rPr lang="en-US" altLang="zh-TW" sz="2800" b="1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Mariadb</a:t>
            </a:r>
            <a:endParaRPr lang="en-US" altLang="zh-TW" sz="2800" b="1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879951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56406F5-1637-4429-92A8-9E2A0B55CC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016" y="1112575"/>
            <a:ext cx="5934688" cy="3387747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2706FBA-9BEC-457F-9909-4971929BD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5599" y="595734"/>
            <a:ext cx="5934688" cy="849866"/>
          </a:xfrm>
        </p:spPr>
        <p:txBody>
          <a:bodyPr/>
          <a:lstStyle/>
          <a:p>
            <a:pPr algn="ctr"/>
            <a:r>
              <a:rPr lang="en-US" altLang="zh-TW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Darknet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90B1609E-E511-418F-9F51-097309E1797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23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6776530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>
            <a:spLocks noGrp="1"/>
          </p:cNvSpPr>
          <p:nvPr>
            <p:ph type="title"/>
          </p:nvPr>
        </p:nvSpPr>
        <p:spPr>
          <a:xfrm>
            <a:off x="-5496055" y="859745"/>
            <a:ext cx="7740300" cy="25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altLang="zh-TW" sz="24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</a:br>
            <a:endParaRPr sz="24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xfrm>
            <a:off x="8521558" y="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 dirty="0"/>
          </a:p>
        </p:txBody>
      </p:sp>
      <p:sp>
        <p:nvSpPr>
          <p:cNvPr id="87" name="Google Shape;87;p14"/>
          <p:cNvSpPr txBox="1">
            <a:spLocks noGrp="1"/>
          </p:cNvSpPr>
          <p:nvPr>
            <p:ph type="body" idx="4294967295"/>
          </p:nvPr>
        </p:nvSpPr>
        <p:spPr>
          <a:xfrm>
            <a:off x="1607127" y="1008026"/>
            <a:ext cx="5486400" cy="322453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dirty="0">
              <a:solidFill>
                <a:srgbClr val="6B6E8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3" name="2021-10-19 20-32-40">
            <a:hlinkClick r:id="" action="ppaction://media"/>
            <a:extLst>
              <a:ext uri="{FF2B5EF4-FFF2-40B4-BE49-F238E27FC236}">
                <a16:creationId xmlns:a16="http://schemas.microsoft.com/office/drawing/2014/main" id="{80EBC81E-A2E9-4E13-895B-4745E2CCD7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863220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749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A18669DE-D4CE-4376-8E20-6AEBA6F6BC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0095" y="1683206"/>
            <a:ext cx="4659869" cy="2481600"/>
          </a:xfrm>
        </p:spPr>
        <p:txBody>
          <a:bodyPr/>
          <a:lstStyle/>
          <a:p>
            <a:r>
              <a:rPr lang="en-US" altLang="zh-TW" sz="6000" dirty="0"/>
              <a:t>4.	</a:t>
            </a:r>
            <a:r>
              <a:rPr lang="zh-TW" altLang="en-US" sz="6000" dirty="0"/>
              <a:t>  研究成本</a:t>
            </a:r>
            <a:br>
              <a:rPr lang="zh-TW" altLang="en-US" sz="3600" b="1" dirty="0">
                <a:solidFill>
                  <a:schemeClr val="accent1"/>
                </a:solidFill>
                <a:latin typeface="IBM Plex Sans Condensed"/>
              </a:rPr>
            </a:b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19F77388-E3FE-49B3-AE45-C66FBE590D70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8594725" y="0"/>
            <a:ext cx="549275" cy="5143500"/>
          </a:xfrm>
        </p:spPr>
        <p:txBody>
          <a:bodyPr/>
          <a:lstStyle/>
          <a:p>
            <a:fld id="{00000000-1234-1234-1234-123412341234}" type="slidenum">
              <a:rPr lang="en" sz="2400" smtClean="0"/>
              <a:pPr/>
              <a:t>25</a:t>
            </a:fld>
            <a:endParaRPr lang="en" sz="2400" dirty="0"/>
          </a:p>
        </p:txBody>
      </p:sp>
    </p:spTree>
    <p:extLst>
      <p:ext uri="{BB962C8B-B14F-4D97-AF65-F5344CB8AC3E}">
        <p14:creationId xmlns:p14="http://schemas.microsoft.com/office/powerpoint/2010/main" val="32726958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>
            <a:spLocks noGrp="1"/>
          </p:cNvSpPr>
          <p:nvPr>
            <p:ph type="title"/>
          </p:nvPr>
        </p:nvSpPr>
        <p:spPr>
          <a:xfrm>
            <a:off x="-5496055" y="859745"/>
            <a:ext cx="7740300" cy="25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altLang="zh-TW" sz="24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</a:br>
            <a:endParaRPr sz="24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xfrm>
            <a:off x="8547792" y="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sym typeface="IBM Plex Sans Condensed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26</a:t>
            </a:fld>
            <a:endParaRPr kumimoji="0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sym typeface="IBM Plex Sans Condensed"/>
            </a:endParaRPr>
          </a:p>
        </p:txBody>
      </p:sp>
      <p:sp>
        <p:nvSpPr>
          <p:cNvPr id="87" name="Google Shape;87;p14"/>
          <p:cNvSpPr txBox="1">
            <a:spLocks noGrp="1"/>
          </p:cNvSpPr>
          <p:nvPr>
            <p:ph type="body" idx="4294967295"/>
          </p:nvPr>
        </p:nvSpPr>
        <p:spPr>
          <a:xfrm>
            <a:off x="1607127" y="1008026"/>
            <a:ext cx="5486400" cy="322453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zh-TW" altLang="en-US" sz="2400" dirty="0">
              <a:solidFill>
                <a:srgbClr val="6B6E8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aphicFrame>
        <p:nvGraphicFramePr>
          <p:cNvPr id="5" name="內容版面配置區 3">
            <a:extLst>
              <a:ext uri="{FF2B5EF4-FFF2-40B4-BE49-F238E27FC236}">
                <a16:creationId xmlns:a16="http://schemas.microsoft.com/office/drawing/2014/main" id="{586B479D-C5F4-40FC-8EF4-3BF332A764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6222110"/>
              </p:ext>
            </p:extLst>
          </p:nvPr>
        </p:nvGraphicFramePr>
        <p:xfrm>
          <a:off x="-1" y="457201"/>
          <a:ext cx="8547793" cy="44817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3618">
                  <a:extLst>
                    <a:ext uri="{9D8B030D-6E8A-4147-A177-3AD203B41FA5}">
                      <a16:colId xmlns:a16="http://schemas.microsoft.com/office/drawing/2014/main" val="1286315069"/>
                    </a:ext>
                  </a:extLst>
                </a:gridCol>
                <a:gridCol w="2839919">
                  <a:extLst>
                    <a:ext uri="{9D8B030D-6E8A-4147-A177-3AD203B41FA5}">
                      <a16:colId xmlns:a16="http://schemas.microsoft.com/office/drawing/2014/main" val="2783433680"/>
                    </a:ext>
                  </a:extLst>
                </a:gridCol>
                <a:gridCol w="585654">
                  <a:extLst>
                    <a:ext uri="{9D8B030D-6E8A-4147-A177-3AD203B41FA5}">
                      <a16:colId xmlns:a16="http://schemas.microsoft.com/office/drawing/2014/main" val="2183449132"/>
                    </a:ext>
                  </a:extLst>
                </a:gridCol>
                <a:gridCol w="585654">
                  <a:extLst>
                    <a:ext uri="{9D8B030D-6E8A-4147-A177-3AD203B41FA5}">
                      <a16:colId xmlns:a16="http://schemas.microsoft.com/office/drawing/2014/main" val="616387527"/>
                    </a:ext>
                  </a:extLst>
                </a:gridCol>
                <a:gridCol w="922412">
                  <a:extLst>
                    <a:ext uri="{9D8B030D-6E8A-4147-A177-3AD203B41FA5}">
                      <a16:colId xmlns:a16="http://schemas.microsoft.com/office/drawing/2014/main" val="594349583"/>
                    </a:ext>
                  </a:extLst>
                </a:gridCol>
                <a:gridCol w="922412">
                  <a:extLst>
                    <a:ext uri="{9D8B030D-6E8A-4147-A177-3AD203B41FA5}">
                      <a16:colId xmlns:a16="http://schemas.microsoft.com/office/drawing/2014/main" val="1175742237"/>
                    </a:ext>
                  </a:extLst>
                </a:gridCol>
                <a:gridCol w="1538124">
                  <a:extLst>
                    <a:ext uri="{9D8B030D-6E8A-4147-A177-3AD203B41FA5}">
                      <a16:colId xmlns:a16="http://schemas.microsoft.com/office/drawing/2014/main" val="786061554"/>
                    </a:ext>
                  </a:extLst>
                </a:gridCol>
              </a:tblGrid>
              <a:tr h="30439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項 目 名 稱</a:t>
                      </a:r>
                      <a:endParaRPr lang="zh-TW" alt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說         明</a:t>
                      </a:r>
                      <a:endParaRPr lang="zh-TW" alt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單位</a:t>
                      </a:r>
                      <a:endParaRPr lang="zh-TW" altLang="en-US" sz="1900" b="0" i="0" u="none" strike="noStrike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數量</a:t>
                      </a:r>
                      <a:endParaRPr lang="zh-TW" altLang="en-US" sz="1900" b="0" i="0" u="none" strike="noStrike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單  價</a:t>
                      </a:r>
                      <a:endParaRPr lang="zh-TW" altLang="en-US" sz="1900" b="0" i="0" u="none" strike="noStrike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小  計</a:t>
                      </a:r>
                      <a:endParaRPr lang="zh-TW" altLang="en-US" sz="1900" b="0" i="0" u="none" strike="noStrike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備    註</a:t>
                      </a:r>
                      <a:endParaRPr lang="zh-TW" alt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extLst>
                  <a:ext uri="{0D108BD9-81ED-4DB2-BD59-A6C34878D82A}">
                    <a16:rowId xmlns:a16="http://schemas.microsoft.com/office/drawing/2014/main" val="2996746638"/>
                  </a:ext>
                </a:extLst>
              </a:tr>
              <a:tr h="290786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臺幣</a:t>
                      </a:r>
                      <a:r>
                        <a:rPr lang="en-US" altLang="zh-TW" sz="18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(</a:t>
                      </a:r>
                      <a:r>
                        <a:rPr lang="zh-TW" altLang="en-US" sz="18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元</a:t>
                      </a:r>
                      <a:r>
                        <a:rPr lang="en-US" altLang="zh-TW" sz="18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)</a:t>
                      </a:r>
                      <a:endParaRPr lang="zh-TW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8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臺幣</a:t>
                      </a:r>
                      <a:r>
                        <a:rPr lang="en-US" altLang="zh-TW" sz="18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(</a:t>
                      </a:r>
                      <a:r>
                        <a:rPr lang="zh-TW" altLang="en-US" sz="18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元</a:t>
                      </a:r>
                      <a:r>
                        <a:rPr lang="en-US" altLang="zh-TW" sz="18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)</a:t>
                      </a:r>
                      <a:endParaRPr lang="zh-TW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6522194"/>
                  </a:ext>
                </a:extLst>
              </a:tr>
              <a:tr h="595181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個人電腦</a:t>
                      </a:r>
                      <a:endParaRPr lang="zh-TW" alt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專案之進行</a:t>
                      </a:r>
                      <a:endParaRPr lang="zh-TW" alt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部</a:t>
                      </a:r>
                      <a:endParaRPr lang="zh-TW" altLang="en-US" sz="1900" b="0" i="0" u="none" strike="noStrike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900" u="none" strike="noStrike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</a:t>
                      </a:r>
                      <a:endParaRPr lang="en-US" altLang="zh-TW" sz="1900" b="0" i="0" u="none" strike="noStrike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26000</a:t>
                      </a:r>
                      <a:endParaRPr lang="en-US" altLang="zh-TW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900" u="none" strike="noStrike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52000</a:t>
                      </a:r>
                      <a:endParaRPr lang="en-US" altLang="zh-TW" sz="1900" b="0" i="0" u="none" strike="noStrike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900" u="none" strike="noStrike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由系上實驗室提供</a:t>
                      </a:r>
                      <a:endParaRPr lang="zh-TW" altLang="en-US" sz="1900" b="0" i="0" u="none" strike="noStrike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extLst>
                  <a:ext uri="{0D108BD9-81ED-4DB2-BD59-A6C34878D82A}">
                    <a16:rowId xmlns:a16="http://schemas.microsoft.com/office/drawing/2014/main" val="537713933"/>
                  </a:ext>
                </a:extLst>
              </a:tr>
              <a:tr h="595181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雷射印表機</a:t>
                      </a:r>
                      <a:endParaRPr lang="zh-TW" alt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文件整理及列印等</a:t>
                      </a:r>
                      <a:endParaRPr lang="zh-TW" alt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部</a:t>
                      </a:r>
                      <a:endParaRPr lang="zh-TW" altLang="en-US" sz="1900" b="0" i="0" u="none" strike="noStrike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900" u="none" strike="noStrike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</a:t>
                      </a:r>
                      <a:endParaRPr lang="en-US" altLang="zh-TW" sz="1900" b="0" i="0" u="none" strike="noStrike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10000</a:t>
                      </a:r>
                      <a:endParaRPr lang="en-US" altLang="zh-TW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900" u="none" strike="noStrike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10000</a:t>
                      </a:r>
                      <a:endParaRPr lang="en-US" altLang="zh-TW" sz="1900" b="0" i="0" u="none" strike="noStrike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由系上實驗室提供</a:t>
                      </a:r>
                      <a:endParaRPr lang="zh-TW" alt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extLst>
                  <a:ext uri="{0D108BD9-81ED-4DB2-BD59-A6C34878D82A}">
                    <a16:rowId xmlns:a16="http://schemas.microsoft.com/office/drawing/2014/main" val="2523644361"/>
                  </a:ext>
                </a:extLst>
              </a:tr>
              <a:tr h="595181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硬體設備</a:t>
                      </a:r>
                      <a:endParaRPr lang="zh-TW" alt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ESP32 Cam</a:t>
                      </a:r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、紅外線感測器</a:t>
                      </a:r>
                      <a:endParaRPr lang="en-US" altLang="zh-TW" sz="1900" u="none" strike="noStrike" dirty="0"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pPr algn="l" fontAlgn="ctr"/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、</a:t>
                      </a:r>
                      <a:r>
                        <a:rPr lang="zh-TW" altLang="en-US" sz="1900" u="none" strike="noStrike" dirty="0">
                          <a:solidFill>
                            <a:schemeClr val="tx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樹莓派</a:t>
                      </a:r>
                      <a:endParaRPr lang="zh-TW" altLang="en-US" sz="1900" b="0" i="0" u="none" strike="noStrike" dirty="0">
                        <a:solidFill>
                          <a:schemeClr val="tx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部</a:t>
                      </a:r>
                      <a:endParaRPr lang="zh-TW" alt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900" u="none" strike="noStrike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</a:t>
                      </a:r>
                      <a:endParaRPr lang="en-US" altLang="zh-TW" sz="1900" b="0" i="0" u="none" strike="noStrike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900" u="none" strike="noStrike" dirty="0">
                          <a:solidFill>
                            <a:schemeClr val="tx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3500</a:t>
                      </a:r>
                      <a:endParaRPr lang="en-US" altLang="zh-TW" sz="1900" b="0" i="0" u="none" strike="noStrike" dirty="0">
                        <a:solidFill>
                          <a:schemeClr val="tx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900" u="none" strike="noStrike" dirty="0">
                          <a:solidFill>
                            <a:schemeClr val="tx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3500</a:t>
                      </a:r>
                      <a:endParaRPr lang="en-US" altLang="zh-TW" sz="1900" b="0" i="0" u="none" strike="noStrike" dirty="0">
                        <a:solidFill>
                          <a:schemeClr val="tx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900" u="none" strike="noStrike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由系上實驗室提供</a:t>
                      </a:r>
                      <a:endParaRPr lang="zh-TW" altLang="en-US" sz="1900" b="0" i="0" u="none" strike="noStrike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extLst>
                  <a:ext uri="{0D108BD9-81ED-4DB2-BD59-A6C34878D82A}">
                    <a16:rowId xmlns:a16="http://schemas.microsoft.com/office/drawing/2014/main" val="1547304945"/>
                  </a:ext>
                </a:extLst>
              </a:tr>
              <a:tr h="595181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消耗性器材</a:t>
                      </a:r>
                      <a:endParaRPr lang="zh-TW" altLang="en-US" sz="1900" b="0" i="0" u="none" strike="noStrike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印表機消耗材料、紙張等</a:t>
                      </a:r>
                      <a:endParaRPr lang="zh-TW" alt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批</a:t>
                      </a:r>
                      <a:endParaRPr lang="zh-TW" alt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</a:t>
                      </a:r>
                      <a:endParaRPr lang="en-US" altLang="zh-TW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900" u="none" strike="noStrike" dirty="0">
                          <a:solidFill>
                            <a:schemeClr val="tx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3000</a:t>
                      </a:r>
                      <a:endParaRPr lang="en-US" altLang="zh-TW" sz="1900" b="0" i="0" u="none" strike="noStrike" dirty="0">
                        <a:solidFill>
                          <a:schemeClr val="tx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900" u="none" strike="noStrike" dirty="0">
                          <a:solidFill>
                            <a:schemeClr val="tx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3000</a:t>
                      </a:r>
                      <a:endParaRPr lang="en-US" altLang="zh-TW" sz="1900" b="0" i="0" u="none" strike="noStrike" dirty="0">
                        <a:solidFill>
                          <a:schemeClr val="tx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900" u="none" strike="noStrike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由系上實驗室提供</a:t>
                      </a:r>
                      <a:endParaRPr lang="zh-TW" altLang="en-US" sz="1900" b="0" i="0" u="none" strike="noStrike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extLst>
                  <a:ext uri="{0D108BD9-81ED-4DB2-BD59-A6C34878D82A}">
                    <a16:rowId xmlns:a16="http://schemas.microsoft.com/office/drawing/2014/main" val="777222236"/>
                  </a:ext>
                </a:extLst>
              </a:tr>
              <a:tr h="564238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消耗性器材</a:t>
                      </a:r>
                      <a:endParaRPr lang="zh-TW" alt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SD</a:t>
                      </a:r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卡、電池</a:t>
                      </a:r>
                      <a:endParaRPr lang="zh-TW" alt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批</a:t>
                      </a:r>
                      <a:endParaRPr lang="zh-TW" altLang="en-US" sz="1900" b="0" i="0" u="none" strike="noStrike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</a:t>
                      </a:r>
                      <a:endParaRPr lang="en-US" altLang="zh-TW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900" u="none" strike="noStrike" dirty="0">
                          <a:solidFill>
                            <a:schemeClr val="tx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3800</a:t>
                      </a:r>
                      <a:endParaRPr lang="en-US" altLang="zh-TW" sz="1900" b="0" i="0" u="none" strike="noStrike" dirty="0">
                        <a:solidFill>
                          <a:schemeClr val="tx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900" u="none" strike="noStrike" dirty="0">
                          <a:solidFill>
                            <a:schemeClr val="tx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3800</a:t>
                      </a:r>
                      <a:endParaRPr lang="en-US" altLang="zh-TW" sz="1900" b="0" i="0" u="none" strike="noStrike" dirty="0">
                        <a:solidFill>
                          <a:schemeClr val="tx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900" u="none" strike="noStrike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自行負擔</a:t>
                      </a:r>
                      <a:endParaRPr lang="zh-TW" altLang="en-US" sz="1900" b="0" i="0" u="none" strike="noStrike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extLst>
                  <a:ext uri="{0D108BD9-81ED-4DB2-BD59-A6C34878D82A}">
                    <a16:rowId xmlns:a16="http://schemas.microsoft.com/office/drawing/2014/main" val="2607269976"/>
                  </a:ext>
                </a:extLst>
              </a:tr>
              <a:tr h="3043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人力成本</a:t>
                      </a:r>
                      <a:endParaRPr lang="zh-TW" alt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一周 </a:t>
                      </a:r>
                      <a:r>
                        <a:rPr lang="en-US" altLang="zh-TW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20</a:t>
                      </a:r>
                      <a:r>
                        <a:rPr 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hr</a:t>
                      </a:r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，共</a:t>
                      </a:r>
                      <a:r>
                        <a:rPr lang="en-US" altLang="zh-TW" sz="1900" u="none" strike="noStrike" dirty="0">
                          <a:solidFill>
                            <a:schemeClr val="tx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27</a:t>
                      </a:r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周</a:t>
                      </a:r>
                      <a:endParaRPr lang="zh-TW" alt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時</a:t>
                      </a:r>
                      <a:endParaRPr lang="zh-TW" alt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360</a:t>
                      </a:r>
                      <a:endParaRPr lang="en-US" altLang="zh-TW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900" u="none" strike="noStrike" dirty="0">
                          <a:solidFill>
                            <a:schemeClr val="tx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160</a:t>
                      </a:r>
                      <a:endParaRPr lang="en-US" altLang="zh-TW" sz="1900" b="0" i="0" u="none" strike="noStrike" dirty="0">
                        <a:solidFill>
                          <a:schemeClr val="tx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900" u="none" strike="noStrike" dirty="0">
                          <a:solidFill>
                            <a:schemeClr val="tx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86400</a:t>
                      </a:r>
                      <a:endParaRPr lang="en-US" altLang="zh-TW" sz="1900" b="0" i="0" u="none" strike="noStrike" dirty="0">
                        <a:solidFill>
                          <a:schemeClr val="tx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　</a:t>
                      </a:r>
                      <a:endParaRPr lang="zh-TW" alt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extLst>
                  <a:ext uri="{0D108BD9-81ED-4DB2-BD59-A6C34878D82A}">
                    <a16:rowId xmlns:a16="http://schemas.microsoft.com/office/drawing/2014/main" val="3896145222"/>
                  </a:ext>
                </a:extLst>
              </a:tr>
              <a:tr h="304395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雜支費</a:t>
                      </a:r>
                      <a:endParaRPr lang="zh-TW" alt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印刷費、文具等</a:t>
                      </a:r>
                      <a:endParaRPr lang="zh-TW" alt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批</a:t>
                      </a:r>
                      <a:endParaRPr lang="zh-TW" altLang="en-US" sz="1900" b="0" i="0" u="none" strike="noStrike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</a:t>
                      </a:r>
                      <a:endParaRPr lang="en-US" altLang="zh-TW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 dirty="0">
                          <a:solidFill>
                            <a:schemeClr val="tx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　</a:t>
                      </a:r>
                      <a:endParaRPr lang="zh-TW" altLang="en-US" sz="1900" b="0" i="0" u="none" strike="noStrike" dirty="0">
                        <a:solidFill>
                          <a:schemeClr val="tx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900" u="none" strike="noStrike" dirty="0">
                          <a:solidFill>
                            <a:schemeClr val="tx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500</a:t>
                      </a:r>
                      <a:endParaRPr lang="en-US" altLang="zh-TW" sz="1900" b="0" i="0" u="none" strike="noStrike" dirty="0">
                        <a:solidFill>
                          <a:schemeClr val="tx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自行負擔</a:t>
                      </a:r>
                      <a:endParaRPr lang="zh-TW" alt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extLst>
                  <a:ext uri="{0D108BD9-81ED-4DB2-BD59-A6C34878D82A}">
                    <a16:rowId xmlns:a16="http://schemas.microsoft.com/office/drawing/2014/main" val="676621805"/>
                  </a:ext>
                </a:extLst>
              </a:tr>
              <a:tr h="304395"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 dirty="0">
                          <a:solidFill>
                            <a:schemeClr val="tx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共                          計</a:t>
                      </a:r>
                      <a:endParaRPr lang="zh-TW" altLang="en-US" sz="1900" b="0" i="0" u="none" strike="noStrike" dirty="0">
                        <a:solidFill>
                          <a:schemeClr val="tx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1900" u="none" strike="noStrike" dirty="0">
                          <a:solidFill>
                            <a:schemeClr val="tx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159200</a:t>
                      </a:r>
                      <a:endParaRPr lang="en-US" altLang="zh-TW" sz="1900" b="0" i="0" u="none" strike="noStrike" dirty="0">
                        <a:solidFill>
                          <a:schemeClr val="tx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1900" u="none" strike="noStrike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　</a:t>
                      </a:r>
                      <a:endParaRPr lang="zh-TW" alt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13552" marR="13552" marT="13552" marB="0" anchor="ctr"/>
                </a:tc>
                <a:extLst>
                  <a:ext uri="{0D108BD9-81ED-4DB2-BD59-A6C34878D82A}">
                    <a16:rowId xmlns:a16="http://schemas.microsoft.com/office/drawing/2014/main" val="3001804544"/>
                  </a:ext>
                </a:extLst>
              </a:tr>
            </a:tbl>
          </a:graphicData>
        </a:graphic>
      </p:graphicFrame>
      <p:sp>
        <p:nvSpPr>
          <p:cNvPr id="2" name="文字方塊 1">
            <a:extLst>
              <a:ext uri="{FF2B5EF4-FFF2-40B4-BE49-F238E27FC236}">
                <a16:creationId xmlns:a16="http://schemas.microsoft.com/office/drawing/2014/main" id="{5A3DB506-1A7F-4DD2-80C1-3748177BB2ED}"/>
              </a:ext>
            </a:extLst>
          </p:cNvPr>
          <p:cNvSpPr txBox="1"/>
          <p:nvPr/>
        </p:nvSpPr>
        <p:spPr>
          <a:xfrm>
            <a:off x="3450035" y="-66019"/>
            <a:ext cx="2243929" cy="52322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TW" altLang="en-US" sz="2800" b="1" dirty="0">
                <a:solidFill>
                  <a:srgbClr val="FF0000"/>
                </a:solidFill>
                <a:highlight>
                  <a:srgbClr val="FFFF0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研究成本</a:t>
            </a:r>
          </a:p>
        </p:txBody>
      </p:sp>
    </p:spTree>
    <p:extLst>
      <p:ext uri="{BB962C8B-B14F-4D97-AF65-F5344CB8AC3E}">
        <p14:creationId xmlns:p14="http://schemas.microsoft.com/office/powerpoint/2010/main" val="42238002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A18669DE-D4CE-4376-8E20-6AEBA6F6BC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0095" y="1683206"/>
            <a:ext cx="4659869" cy="2481600"/>
          </a:xfrm>
        </p:spPr>
        <p:txBody>
          <a:bodyPr/>
          <a:lstStyle/>
          <a:p>
            <a:r>
              <a:rPr lang="en-US" altLang="zh-TW" sz="6000" dirty="0"/>
              <a:t>5.	</a:t>
            </a:r>
            <a:r>
              <a:rPr lang="zh-TW" altLang="en-US" sz="6000" dirty="0"/>
              <a:t>  參考文獻</a:t>
            </a:r>
            <a:br>
              <a:rPr lang="zh-TW" altLang="en-US" sz="3600" b="1" dirty="0">
                <a:solidFill>
                  <a:schemeClr val="accent1"/>
                </a:solidFill>
                <a:latin typeface="IBM Plex Sans Condensed"/>
              </a:rPr>
            </a:b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19F77388-E3FE-49B3-AE45-C66FBE590D70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8594725" y="0"/>
            <a:ext cx="549275" cy="5143500"/>
          </a:xfrm>
        </p:spPr>
        <p:txBody>
          <a:bodyPr/>
          <a:lstStyle/>
          <a:p>
            <a:fld id="{00000000-1234-1234-1234-123412341234}" type="slidenum">
              <a:rPr lang="en" sz="2400" smtClean="0"/>
              <a:pPr/>
              <a:t>27</a:t>
            </a:fld>
            <a:endParaRPr lang="en" sz="2400" dirty="0"/>
          </a:p>
        </p:txBody>
      </p:sp>
    </p:spTree>
    <p:extLst>
      <p:ext uri="{BB962C8B-B14F-4D97-AF65-F5344CB8AC3E}">
        <p14:creationId xmlns:p14="http://schemas.microsoft.com/office/powerpoint/2010/main" val="35028886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52FFE2-EEBE-4B7E-81CE-E630A309B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82" y="649315"/>
            <a:ext cx="8375844" cy="384474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1.</a:t>
            </a:r>
            <a:r>
              <a:rPr lang="zh-TW" altLang="en-US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HTML5</a:t>
            </a:r>
            <a:r>
              <a:rPr lang="zh-TW" altLang="en-US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實現</a:t>
            </a: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IP Camera</a:t>
            </a:r>
            <a:r>
              <a:rPr lang="zh-TW" altLang="en-US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網頁輸出 </a:t>
            </a: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台部落</a:t>
            </a:r>
            <a:b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 </a:t>
            </a: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  <a:hlinkClick r:id="rId2"/>
              </a:rPr>
              <a:t>https://www.twblogs.net/a/5b8272d32b717766a1e84ee8</a:t>
            </a: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b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2.</a:t>
            </a:r>
            <a:r>
              <a:rPr lang="zh-TW" altLang="en-US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建立</a:t>
            </a: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Raspberry</a:t>
            </a:r>
            <a:r>
              <a:rPr lang="zh-TW" altLang="en-US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監看畫面網站的簡單方法</a:t>
            </a:r>
            <a:b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 </a:t>
            </a: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  <a:hlinkClick r:id="rId3"/>
              </a:rPr>
              <a:t>http://hophd.com/raspberry-simple-way-camera-website/</a:t>
            </a: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b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ESP32 HTTP GET and HTTP POST with Arduino IDE (JSON, URL Encoded, Text)</a:t>
            </a:r>
            <a:b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  <a:hlinkClick r:id="rId4"/>
              </a:rPr>
              <a:t>https://randomnerdtutorials.com/esp32-http-get-post-arduino/</a:t>
            </a: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b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4.</a:t>
            </a:r>
            <a:r>
              <a:rPr lang="zh-TW" altLang="en-US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ESP32 Deep Sleep with Arduino IDE and Wake Up Sources</a:t>
            </a:r>
            <a:b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  <a:hlinkClick r:id="rId5"/>
              </a:rPr>
              <a:t>https://randomnerdtutorials.com/esp32-deep-sleep-arduino-ide-wake-up-sources/</a:t>
            </a: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b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5.</a:t>
            </a:r>
            <a:r>
              <a:rPr lang="zh-TW" altLang="en-US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RTSP</a:t>
            </a:r>
            <a:r>
              <a:rPr lang="zh-TW" altLang="en-US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ESP32CAM</a:t>
            </a:r>
            <a:r>
              <a:rPr lang="zh-TW" altLang="en-US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11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qnap</a:t>
            </a:r>
            <a:r>
              <a:rPr lang="zh-TW" altLang="en-US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監視器 錄影測試</a:t>
            </a:r>
            <a:br>
              <a:rPr lang="en-US" altLang="zh-TW" sz="1100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1100" dirty="0">
                <a:latin typeface="標楷體" panose="03000509000000000000" pitchFamily="65" charset="-120"/>
                <a:ea typeface="標楷體" panose="03000509000000000000" pitchFamily="65" charset="-120"/>
                <a:hlinkClick r:id="rId6"/>
              </a:rPr>
              <a:t>https://youyouyou.pixnet.net/blog/post/120778494-rtsp-esp32cam-qnap%E7%9B%A3%E8%A6%96%E5%99%A8-%E9%8C%84%E5%BD%B1%E6%B8%AC%E8%A9%A6</a:t>
            </a:r>
            <a:r>
              <a:rPr lang="en-US" altLang="zh-TW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b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6.</a:t>
            </a:r>
            <a:r>
              <a:rPr lang="zh-TW" altLang="en-US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Insight Into ESP32 Sleep Modes &amp; Their Power Consumption</a:t>
            </a:r>
            <a:b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  <a:hlinkClick r:id="rId7"/>
              </a:rPr>
              <a:t>https://lastminuteengineers.com/esp32-sleep-modes-power-consumption/</a:t>
            </a: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b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8.</a:t>
            </a:r>
            <a:r>
              <a:rPr lang="zh-TW" altLang="en-US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物件偵測</a:t>
            </a: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Yolo</a:t>
            </a:r>
            <a:r>
              <a:rPr lang="zh-TW" altLang="en-US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筆記</a:t>
            </a: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(2) - Yolo</a:t>
            </a:r>
            <a:r>
              <a:rPr lang="zh-TW" altLang="en-US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簡介 </a:t>
            </a:r>
            <a:b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  <a:hlinkClick r:id="rId8"/>
              </a:rPr>
              <a:t>https://ithelp.ithome.com.tw/articles/10225306</a:t>
            </a:r>
            <a: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br>
              <a:rPr lang="zh-TW" altLang="en-US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b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br>
              <a:rPr lang="en-US" altLang="zh-TW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br>
              <a:rPr lang="zh-TW" altLang="en-US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br>
              <a:rPr lang="zh-TW" altLang="en-US" sz="1100" b="1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br>
              <a:rPr lang="en-US" altLang="zh-TW" sz="1100" dirty="0">
                <a:solidFill>
                  <a:schemeClr val="bg2">
                    <a:lumMod val="5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br>
              <a:rPr lang="en-US" altLang="zh-TW" sz="1100" dirty="0">
                <a:solidFill>
                  <a:schemeClr val="bg2">
                    <a:lumMod val="5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</a:br>
            <a:br>
              <a:rPr lang="en-US" altLang="zh-TW" sz="1100" dirty="0">
                <a:solidFill>
                  <a:schemeClr val="bg2">
                    <a:lumMod val="5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</a:br>
            <a:endParaRPr lang="zh-TW" altLang="en-US" sz="1100" dirty="0">
              <a:solidFill>
                <a:schemeClr val="bg2">
                  <a:lumMod val="5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392803E-1743-4362-AD67-CE6A6759EB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28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8964822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33DB53-0D86-41C0-8352-AE5D77A1B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9525" y="2068987"/>
            <a:ext cx="7740300" cy="255000"/>
          </a:xfrm>
        </p:spPr>
        <p:txBody>
          <a:bodyPr/>
          <a:lstStyle/>
          <a:p>
            <a:r>
              <a:rPr lang="zh-TW" altLang="en-US" sz="6000" dirty="0">
                <a:cs typeface="Arial"/>
                <a:sym typeface="Arial"/>
              </a:rPr>
              <a:t>謝謝聆聽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1650B39-DEDF-4317-8338-C753A1D65E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29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740337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>
            <a:spLocks noGrp="1"/>
          </p:cNvSpPr>
          <p:nvPr>
            <p:ph type="title"/>
          </p:nvPr>
        </p:nvSpPr>
        <p:spPr>
          <a:xfrm>
            <a:off x="592779" y="1559896"/>
            <a:ext cx="13419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大綱：</a:t>
            </a:r>
            <a:endParaRPr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7" name="Google Shape;97;p15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40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fld>
            <a:endParaRPr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5" name="Google Shape;95;p15"/>
          <p:cNvSpPr txBox="1">
            <a:spLocks noGrp="1"/>
          </p:cNvSpPr>
          <p:nvPr>
            <p:ph type="body" idx="4294967295"/>
          </p:nvPr>
        </p:nvSpPr>
        <p:spPr>
          <a:xfrm>
            <a:off x="1934679" y="1319616"/>
            <a:ext cx="3600450" cy="30924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80000" indent="0">
              <a:lnSpc>
                <a:spcPct val="150000"/>
              </a:lnSpc>
              <a:buNone/>
            </a:pPr>
            <a:r>
              <a:rPr lang="en-US" altLang="zh-TW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1.</a:t>
            </a:r>
            <a:r>
              <a:rPr lang="zh-TW" altLang="en-US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簡介 </a:t>
            </a:r>
            <a:endParaRPr lang="en-US" altLang="zh-TW" dirty="0">
              <a:solidFill>
                <a:schemeClr val="accent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180000" indent="0">
              <a:lnSpc>
                <a:spcPct val="150000"/>
              </a:lnSpc>
              <a:buNone/>
            </a:pPr>
            <a:r>
              <a:rPr lang="en-US" altLang="zh-TW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2.</a:t>
            </a:r>
            <a:r>
              <a:rPr lang="zh-TW" altLang="en-US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分工</a:t>
            </a:r>
            <a:endParaRPr lang="en-US" altLang="zh-TW" dirty="0">
              <a:solidFill>
                <a:schemeClr val="accent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180000" indent="0">
              <a:lnSpc>
                <a:spcPct val="150000"/>
              </a:lnSpc>
              <a:buNone/>
            </a:pPr>
            <a:r>
              <a:rPr lang="en-US" altLang="zh-TW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3.</a:t>
            </a:r>
            <a:r>
              <a:rPr lang="zh-TW" altLang="en-US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成果展示</a:t>
            </a:r>
            <a:endParaRPr lang="en-US" altLang="zh-TW" dirty="0">
              <a:solidFill>
                <a:schemeClr val="accent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180000" indent="0">
              <a:lnSpc>
                <a:spcPct val="150000"/>
              </a:lnSpc>
              <a:buNone/>
            </a:pPr>
            <a:r>
              <a:rPr lang="en-US" altLang="zh-TW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4.</a:t>
            </a:r>
            <a:r>
              <a:rPr lang="zh-TW" altLang="en-US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研究成本</a:t>
            </a:r>
            <a:endParaRPr lang="en-US" altLang="zh-TW" dirty="0">
              <a:solidFill>
                <a:schemeClr val="accent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180000" indent="0">
              <a:lnSpc>
                <a:spcPct val="150000"/>
              </a:lnSpc>
              <a:buNone/>
            </a:pPr>
            <a:r>
              <a:rPr lang="en-US" altLang="zh-TW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5.</a:t>
            </a:r>
            <a:r>
              <a:rPr lang="zh-TW" altLang="en-US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參考文獻</a:t>
            </a:r>
            <a:endParaRPr lang="en-US" altLang="zh-TW" dirty="0">
              <a:solidFill>
                <a:schemeClr val="accent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180000" indent="0">
              <a:lnSpc>
                <a:spcPct val="150000"/>
              </a:lnSpc>
              <a:buNone/>
            </a:pPr>
            <a:endParaRPr lang="en-US" altLang="zh-TW" dirty="0">
              <a:solidFill>
                <a:schemeClr val="accent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dirty="0">
              <a:solidFill>
                <a:schemeClr val="lt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23CA514C-1C99-4900-8ABD-E746554A36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5102" y="1991850"/>
            <a:ext cx="3615600" cy="1159800"/>
          </a:xfrm>
        </p:spPr>
        <p:txBody>
          <a:bodyPr/>
          <a:lstStyle/>
          <a:p>
            <a:r>
              <a:rPr lang="en-US" altLang="zh-TW" sz="6000" dirty="0"/>
              <a:t>1.		</a:t>
            </a:r>
            <a:r>
              <a:rPr lang="zh-TW" altLang="en-US" sz="6000" dirty="0"/>
              <a:t>簡介</a:t>
            </a:r>
          </a:p>
        </p:txBody>
      </p:sp>
      <p:sp>
        <p:nvSpPr>
          <p:cNvPr id="3" name="Google Shape;89;p14">
            <a:extLst>
              <a:ext uri="{FF2B5EF4-FFF2-40B4-BE49-F238E27FC236}">
                <a16:creationId xmlns:a16="http://schemas.microsoft.com/office/drawing/2014/main" id="{905511FC-7193-4405-B591-32FF74DA88CF}"/>
              </a:ext>
            </a:extLst>
          </p:cNvPr>
          <p:cNvSpPr txBox="1">
            <a:spLocks/>
          </p:cNvSpPr>
          <p:nvPr/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en" altLang="zh-TW" sz="240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pPr algn="r"/>
              <a:t>4</a:t>
            </a:fld>
            <a:endParaRPr lang="en" altLang="zh-TW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r"/>
            <a:endParaRPr lang="e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FDA84388-2B8D-454B-B541-791087AA72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30" y="1413518"/>
            <a:ext cx="5099864" cy="2674872"/>
          </a:xfrm>
          <a:prstGeom prst="rect">
            <a:avLst/>
          </a:prstGeo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0823553B-CEC0-4C5E-BA7B-D514786A7C9E}"/>
              </a:ext>
            </a:extLst>
          </p:cNvPr>
          <p:cNvSpPr txBox="1">
            <a:spLocks/>
          </p:cNvSpPr>
          <p:nvPr/>
        </p:nvSpPr>
        <p:spPr>
          <a:xfrm>
            <a:off x="2966819" y="621402"/>
            <a:ext cx="4526328" cy="1266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 Condensed"/>
              <a:buNone/>
              <a:defRPr sz="1600" b="1" i="0" u="none" strike="noStrike" cap="none">
                <a:solidFill>
                  <a:schemeClr val="accen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 Condensed"/>
              <a:buNone/>
              <a:defRPr sz="1600" b="1" i="0" u="none" strike="noStrike" cap="none">
                <a:solidFill>
                  <a:schemeClr val="accen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 Condensed"/>
              <a:buNone/>
              <a:defRPr sz="1600" b="1" i="0" u="none" strike="noStrike" cap="none">
                <a:solidFill>
                  <a:schemeClr val="accen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 Condensed"/>
              <a:buNone/>
              <a:defRPr sz="1600" b="1" i="0" u="none" strike="noStrike" cap="none">
                <a:solidFill>
                  <a:schemeClr val="accen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 Condensed"/>
              <a:buNone/>
              <a:defRPr sz="1600" b="1" i="0" u="none" strike="noStrike" cap="none">
                <a:solidFill>
                  <a:schemeClr val="accen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 Condensed"/>
              <a:buNone/>
              <a:defRPr sz="1600" b="1" i="0" u="none" strike="noStrike" cap="none">
                <a:solidFill>
                  <a:schemeClr val="accen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 Condensed"/>
              <a:buNone/>
              <a:defRPr sz="1600" b="1" i="0" u="none" strike="noStrike" cap="none">
                <a:solidFill>
                  <a:schemeClr val="accen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 Condensed"/>
              <a:buNone/>
              <a:defRPr sz="1600" b="1" i="0" u="none" strike="noStrike" cap="none">
                <a:solidFill>
                  <a:schemeClr val="accen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BM Plex Sans Condensed"/>
              <a:buNone/>
              <a:defRPr sz="1600" b="1" i="0" u="none" strike="noStrike" cap="none">
                <a:solidFill>
                  <a:schemeClr val="accen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9pPr>
          </a:lstStyle>
          <a:p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智慧門鈴與監控</a:t>
            </a:r>
            <a:endParaRPr lang="zh-TW" altLang="en-US" sz="3200" dirty="0"/>
          </a:p>
        </p:txBody>
      </p:sp>
      <p:sp>
        <p:nvSpPr>
          <p:cNvPr id="7" name="內容版面配置區 4">
            <a:extLst>
              <a:ext uri="{FF2B5EF4-FFF2-40B4-BE49-F238E27FC236}">
                <a16:creationId xmlns:a16="http://schemas.microsoft.com/office/drawing/2014/main" id="{257E5C2A-3577-4DD4-9075-0B3101CE35B3}"/>
              </a:ext>
            </a:extLst>
          </p:cNvPr>
          <p:cNvSpPr txBox="1">
            <a:spLocks/>
          </p:cNvSpPr>
          <p:nvPr/>
        </p:nvSpPr>
        <p:spPr>
          <a:xfrm>
            <a:off x="5060959" y="1055110"/>
            <a:ext cx="3451205" cy="3355346"/>
          </a:xfrm>
          <a:prstGeom prst="rect">
            <a:avLst/>
          </a:prstGeom>
        </p:spPr>
        <p:txBody>
          <a:bodyPr anchor="t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60000"/>
              </a:lnSpc>
            </a:pPr>
            <a:r>
              <a:rPr lang="zh-TW" altLang="en-US" sz="2000" b="1" dirty="0">
                <a:highlight>
                  <a:srgbClr val="C0C0C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系統目的</a:t>
            </a:r>
            <a:r>
              <a:rPr lang="en-US" altLang="zh-TW" sz="2000" b="1" dirty="0">
                <a:highlight>
                  <a:srgbClr val="C0C0C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>
              <a:lnSpc>
                <a:spcPct val="160000"/>
              </a:lnSpc>
            </a:pPr>
            <a:r>
              <a:rPr lang="zh-TW" altLang="en-US" sz="2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  </a:t>
            </a:r>
            <a:r>
              <a:rPr lang="zh-TW" altLang="en-US" sz="2000" b="1" dirty="0">
                <a:highlight>
                  <a:srgbClr val="C0C0C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以</a:t>
            </a:r>
            <a:r>
              <a:rPr lang="zh-TW" altLang="en-US" sz="2000" b="1" u="sng" dirty="0">
                <a:highlight>
                  <a:srgbClr val="C0C0C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自訂義的</a:t>
            </a:r>
            <a:r>
              <a:rPr lang="zh-TW" altLang="en-US" sz="2000" b="1" dirty="0">
                <a:solidFill>
                  <a:srgbClr val="FF0000"/>
                </a:solidFill>
                <a:highlight>
                  <a:srgbClr val="C0C0C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智慧門鈴</a:t>
            </a:r>
            <a:r>
              <a:rPr lang="zh-TW" altLang="en-US" sz="2000" b="1" dirty="0">
                <a:highlight>
                  <a:srgbClr val="C0C0C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，顛覆</a:t>
            </a:r>
            <a:endParaRPr lang="en-US" altLang="zh-TW" sz="2000" b="1" dirty="0">
              <a:highlight>
                <a:srgbClr val="C0C0C0"/>
              </a:highligh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160000"/>
              </a:lnSpc>
            </a:pPr>
            <a:r>
              <a:rPr lang="zh-TW" altLang="en-US" sz="2000" b="1" dirty="0">
                <a:highlight>
                  <a:srgbClr val="C0C0C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以往對傳統門鈴的認知，在門</a:t>
            </a:r>
            <a:endParaRPr lang="en-US" altLang="zh-TW" sz="2000" b="1" dirty="0">
              <a:highlight>
                <a:srgbClr val="C0C0C0"/>
              </a:highligh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160000"/>
              </a:lnSpc>
            </a:pPr>
            <a:r>
              <a:rPr lang="zh-TW" altLang="en-US" sz="2000" b="1" dirty="0">
                <a:highlight>
                  <a:srgbClr val="C0C0C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上加裝</a:t>
            </a:r>
            <a:r>
              <a:rPr lang="en-US" altLang="zh-TW" sz="2000" b="1" dirty="0">
                <a:solidFill>
                  <a:srgbClr val="FF0000"/>
                </a:solidFill>
                <a:highlight>
                  <a:srgbClr val="C0C0C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PIR</a:t>
            </a:r>
            <a:r>
              <a:rPr lang="zh-TW" altLang="en-US" sz="2000" b="1" dirty="0">
                <a:solidFill>
                  <a:srgbClr val="FF0000"/>
                </a:solidFill>
                <a:highlight>
                  <a:srgbClr val="C0C0C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2000" b="1" dirty="0">
                <a:highlight>
                  <a:srgbClr val="C0C0C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進行</a:t>
            </a:r>
            <a:r>
              <a:rPr lang="zh-TW" altLang="en-US" sz="2000" b="1" dirty="0">
                <a:solidFill>
                  <a:srgbClr val="FF0000"/>
                </a:solidFill>
                <a:highlight>
                  <a:srgbClr val="C0C0C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熱感測</a:t>
            </a:r>
            <a:r>
              <a:rPr lang="zh-TW" altLang="en-US" sz="2000" b="1" dirty="0">
                <a:highlight>
                  <a:srgbClr val="C0C0C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並配合</a:t>
            </a:r>
            <a:endParaRPr lang="en-US" altLang="zh-TW" sz="2000" b="1" dirty="0">
              <a:highlight>
                <a:srgbClr val="C0C0C0"/>
              </a:highligh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160000"/>
              </a:lnSpc>
            </a:pPr>
            <a:r>
              <a:rPr lang="zh-TW" altLang="en-US" sz="2000" b="1" dirty="0">
                <a:solidFill>
                  <a:srgbClr val="FF0000"/>
                </a:solidFill>
                <a:highlight>
                  <a:srgbClr val="C0C0C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監視系統</a:t>
            </a:r>
            <a:r>
              <a:rPr lang="zh-TW" altLang="en-US" sz="2000" b="1" dirty="0">
                <a:highlight>
                  <a:srgbClr val="C0C0C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進行監控，藉由將影</a:t>
            </a:r>
            <a:endParaRPr lang="en-US" altLang="zh-TW" sz="2000" b="1" dirty="0">
              <a:highlight>
                <a:srgbClr val="C0C0C0"/>
              </a:highligh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lnSpc>
                <a:spcPct val="160000"/>
              </a:lnSpc>
            </a:pPr>
            <a:r>
              <a:rPr lang="zh-TW" altLang="en-US" sz="2000" b="1" dirty="0">
                <a:highlight>
                  <a:srgbClr val="C0C0C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像傳到後端做</a:t>
            </a:r>
            <a:r>
              <a:rPr lang="zh-TW" altLang="en-US" sz="2000" b="1" dirty="0">
                <a:solidFill>
                  <a:srgbClr val="FF0000"/>
                </a:solidFill>
                <a:highlight>
                  <a:srgbClr val="C0C0C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影像辨識</a:t>
            </a:r>
            <a:r>
              <a:rPr lang="zh-TW" altLang="en-US" sz="2000" b="1" dirty="0">
                <a:highlight>
                  <a:srgbClr val="C0C0C0"/>
                </a:highlight>
                <a:latin typeface="標楷體" panose="03000509000000000000" pitchFamily="65" charset="-120"/>
                <a:ea typeface="標楷體" panose="03000509000000000000" pitchFamily="65" charset="-120"/>
              </a:rPr>
              <a:t>，來達到居家安全的目的。</a:t>
            </a:r>
            <a:endParaRPr lang="en-US" altLang="zh-TW" sz="2000" b="1" dirty="0">
              <a:highlight>
                <a:srgbClr val="C0C0C0"/>
              </a:highlight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sz="10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60F55BD-06DA-4288-951F-6E1786603697}"/>
              </a:ext>
            </a:extLst>
          </p:cNvPr>
          <p:cNvSpPr txBox="1"/>
          <p:nvPr/>
        </p:nvSpPr>
        <p:spPr>
          <a:xfrm>
            <a:off x="2253853" y="2425006"/>
            <a:ext cx="50792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altLang="zh-TW" sz="140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pPr/>
              <a:t>5</a:t>
            </a:fld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86471EC8-3155-4C40-8BE6-001E828BBFAB}"/>
              </a:ext>
            </a:extLst>
          </p:cNvPr>
          <p:cNvSpPr txBox="1"/>
          <p:nvPr/>
        </p:nvSpPr>
        <p:spPr>
          <a:xfrm>
            <a:off x="2071688" y="2425006"/>
            <a:ext cx="47148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altLang="zh-TW" sz="140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pPr/>
              <a:t>5</a:t>
            </a:fld>
            <a:endParaRPr lang="zh-TW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3ACC073-5E7E-4834-A768-161DBB1F3A82}"/>
              </a:ext>
            </a:extLst>
          </p:cNvPr>
          <p:cNvSpPr txBox="1"/>
          <p:nvPr/>
        </p:nvSpPr>
        <p:spPr>
          <a:xfrm>
            <a:off x="8751603" y="2425006"/>
            <a:ext cx="47148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altLang="zh-TW" sz="240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pPr/>
              <a:t>5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71867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>
            <a:spLocks noGrp="1"/>
          </p:cNvSpPr>
          <p:nvPr>
            <p:ph type="title"/>
          </p:nvPr>
        </p:nvSpPr>
        <p:spPr>
          <a:xfrm>
            <a:off x="291300" y="1026000"/>
            <a:ext cx="7740300" cy="255000"/>
          </a:xfr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br>
              <a:rPr lang="en-US" altLang="zh-TW" dirty="0"/>
            </a:br>
            <a:endParaRPr lang="en-US" dirty="0"/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xfrm>
            <a:off x="8538956" y="0"/>
            <a:ext cx="549275" cy="5143500"/>
          </a:xfr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fld id="{00000000-1234-1234-1234-123412341234}" type="slidenum">
              <a:rPr lang="en"/>
              <a:pPr lvl="0"/>
              <a:t>6</a:t>
            </a:fld>
            <a:endParaRPr lang="en" dirty="0"/>
          </a:p>
        </p:txBody>
      </p:sp>
      <p:pic>
        <p:nvPicPr>
          <p:cNvPr id="5" name="內容版面配置區 5">
            <a:extLst>
              <a:ext uri="{FF2B5EF4-FFF2-40B4-BE49-F238E27FC236}">
                <a16:creationId xmlns:a16="http://schemas.microsoft.com/office/drawing/2014/main" id="{1C468280-8B66-433C-923F-3DB704DA343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383527"/>
            <a:ext cx="8779668" cy="4537075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92667212-97F4-48F5-97BF-FD1CA407FB31}"/>
              </a:ext>
            </a:extLst>
          </p:cNvPr>
          <p:cNvSpPr txBox="1"/>
          <p:nvPr/>
        </p:nvSpPr>
        <p:spPr>
          <a:xfrm>
            <a:off x="1073294" y="860931"/>
            <a:ext cx="34987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系統架構圖</a:t>
            </a:r>
          </a:p>
        </p:txBody>
      </p:sp>
    </p:spTree>
    <p:extLst>
      <p:ext uri="{BB962C8B-B14F-4D97-AF65-F5344CB8AC3E}">
        <p14:creationId xmlns:p14="http://schemas.microsoft.com/office/powerpoint/2010/main" val="1946845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>
            <a:spLocks noGrp="1"/>
          </p:cNvSpPr>
          <p:nvPr>
            <p:ph type="title"/>
          </p:nvPr>
        </p:nvSpPr>
        <p:spPr>
          <a:xfrm>
            <a:off x="-5496055" y="859745"/>
            <a:ext cx="7740300" cy="25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altLang="zh-TW" sz="24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</a:br>
            <a:endParaRPr sz="24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xfrm>
            <a:off x="8535280" y="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pic>
        <p:nvPicPr>
          <p:cNvPr id="5" name="內容版面配置區 5">
            <a:extLst>
              <a:ext uri="{FF2B5EF4-FFF2-40B4-BE49-F238E27FC236}">
                <a16:creationId xmlns:a16="http://schemas.microsoft.com/office/drawing/2014/main" id="{DF47674D-4C38-48AA-B9D3-D42E210299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7398"/>
            <a:ext cx="9144000" cy="4288703"/>
          </a:xfrm>
        </p:spPr>
      </p:pic>
      <p:pic>
        <p:nvPicPr>
          <p:cNvPr id="7" name="內容版面配置區 5">
            <a:extLst>
              <a:ext uri="{FF2B5EF4-FFF2-40B4-BE49-F238E27FC236}">
                <a16:creationId xmlns:a16="http://schemas.microsoft.com/office/drawing/2014/main" id="{52B00C8D-3B2A-4140-AFD0-807BD5D924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7398"/>
            <a:ext cx="8809630" cy="4323546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8DFFC745-D5CC-4C33-AB4A-D3A8FD2F8A16}"/>
              </a:ext>
            </a:extLst>
          </p:cNvPr>
          <p:cNvSpPr txBox="1"/>
          <p:nvPr/>
        </p:nvSpPr>
        <p:spPr>
          <a:xfrm>
            <a:off x="1125940" y="822357"/>
            <a:ext cx="25453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傳輸方式</a:t>
            </a:r>
          </a:p>
        </p:txBody>
      </p:sp>
    </p:spTree>
    <p:extLst>
      <p:ext uri="{BB962C8B-B14F-4D97-AF65-F5344CB8AC3E}">
        <p14:creationId xmlns:p14="http://schemas.microsoft.com/office/powerpoint/2010/main" val="414063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23CA514C-1C99-4900-8ABD-E746554A36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5102" y="1991850"/>
            <a:ext cx="3615600" cy="1159800"/>
          </a:xfrm>
        </p:spPr>
        <p:txBody>
          <a:bodyPr/>
          <a:lstStyle/>
          <a:p>
            <a:r>
              <a:rPr lang="en-US" altLang="zh-TW" sz="6000" dirty="0"/>
              <a:t>2.		</a:t>
            </a:r>
            <a:r>
              <a:rPr lang="zh-TW" altLang="en-US" sz="6000" dirty="0"/>
              <a:t>分工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94146C2-D64A-4624-AF85-CFFF38BFDD61}"/>
              </a:ext>
            </a:extLst>
          </p:cNvPr>
          <p:cNvSpPr txBox="1"/>
          <p:nvPr/>
        </p:nvSpPr>
        <p:spPr>
          <a:xfrm>
            <a:off x="8716988" y="2340917"/>
            <a:ext cx="47148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00000000-1234-1234-1234-123412341234}" type="slidenum">
              <a:rPr lang="en" altLang="zh-TW" sz="240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pPr/>
              <a:t>8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50187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>
            <a:spLocks noGrp="1"/>
          </p:cNvSpPr>
          <p:nvPr>
            <p:ph type="title"/>
          </p:nvPr>
        </p:nvSpPr>
        <p:spPr>
          <a:xfrm>
            <a:off x="-5496055" y="859745"/>
            <a:ext cx="7740300" cy="25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altLang="zh-TW" sz="24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</a:br>
            <a:endParaRPr sz="24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4505F2E9-CB9E-4633-85E9-8DAA514E37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9182265"/>
              </p:ext>
            </p:extLst>
          </p:nvPr>
        </p:nvGraphicFramePr>
        <p:xfrm>
          <a:off x="630071" y="1114745"/>
          <a:ext cx="6535003" cy="2813244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911975">
                  <a:extLst>
                    <a:ext uri="{9D8B030D-6E8A-4147-A177-3AD203B41FA5}">
                      <a16:colId xmlns:a16="http://schemas.microsoft.com/office/drawing/2014/main" val="572067465"/>
                    </a:ext>
                  </a:extLst>
                </a:gridCol>
                <a:gridCol w="5623028">
                  <a:extLst>
                    <a:ext uri="{9D8B030D-6E8A-4147-A177-3AD203B41FA5}">
                      <a16:colId xmlns:a16="http://schemas.microsoft.com/office/drawing/2014/main" val="1102514768"/>
                    </a:ext>
                  </a:extLst>
                </a:gridCol>
              </a:tblGrid>
              <a:tr h="437236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組員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0000"/>
                        </a:lnSpc>
                      </a:pPr>
                      <a:r>
                        <a:rPr lang="zh-TW" altLang="en-US" sz="18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                工作分配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4418692"/>
                  </a:ext>
                </a:extLst>
              </a:tr>
              <a:tr h="53197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TW" altLang="en-US" sz="18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黃柏凱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負責硬體與伺服器資料傳輸，硬體設備組裝，系統規劃。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2721613"/>
                  </a:ext>
                </a:extLst>
              </a:tr>
              <a:tr h="53197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TW" altLang="en-US" sz="18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楊于誠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負責前端網頁設計，協助後端資料整合。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3010210"/>
                  </a:ext>
                </a:extLst>
              </a:tr>
              <a:tr h="53197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1200"/>
                        </a:spcBef>
                      </a:pPr>
                      <a:r>
                        <a:rPr lang="zh-TW" altLang="en-US" sz="18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黃瀧慶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負責建立資料庫和伺服器、資料傳輸、資料庫與伺服器之連接，後端整合，影像辨識。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7209664"/>
                  </a:ext>
                </a:extLst>
              </a:tr>
              <a:tr h="53197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TW" altLang="en-US" sz="18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沈玟琇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TW" altLang="en-US" sz="160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影像辨識。</a:t>
                      </a:r>
                      <a:endParaRPr lang="zh-TW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3356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1832554"/>
      </p:ext>
    </p:extLst>
  </p:cSld>
  <p:clrMapOvr>
    <a:masterClrMapping/>
  </p:clrMapOvr>
</p:sld>
</file>

<file path=ppt/theme/theme1.xml><?xml version="1.0" encoding="utf-8"?>
<a:theme xmlns:a="http://schemas.openxmlformats.org/drawingml/2006/main" name="Octavia template">
  <a:themeElements>
    <a:clrScheme name="Custom 347">
      <a:dk1>
        <a:srgbClr val="000000"/>
      </a:dk1>
      <a:lt1>
        <a:srgbClr val="FFFFFF"/>
      </a:lt1>
      <a:dk2>
        <a:srgbClr val="6B6E81"/>
      </a:dk2>
      <a:lt2>
        <a:srgbClr val="D9DCE6"/>
      </a:lt2>
      <a:accent1>
        <a:srgbClr val="1D3E7C"/>
      </a:accent1>
      <a:accent2>
        <a:srgbClr val="5A7EC2"/>
      </a:accent2>
      <a:accent3>
        <a:srgbClr val="A3D4F3"/>
      </a:accent3>
      <a:accent4>
        <a:srgbClr val="FDF6DA"/>
      </a:accent4>
      <a:accent5>
        <a:srgbClr val="FAE388"/>
      </a:accent5>
      <a:accent6>
        <a:srgbClr val="F8C03E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3899</TotalTime>
  <Words>875</Words>
  <Application>Microsoft Office PowerPoint</Application>
  <PresentationFormat>如螢幕大小 (16:9)</PresentationFormat>
  <Paragraphs>186</Paragraphs>
  <Slides>29</Slides>
  <Notes>22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29</vt:i4>
      </vt:variant>
    </vt:vector>
  </HeadingPairs>
  <TitlesOfParts>
    <vt:vector size="35" baseType="lpstr">
      <vt:lpstr>Arial</vt:lpstr>
      <vt:lpstr>微軟正黑體 Light</vt:lpstr>
      <vt:lpstr>Frank Ruhl Libre Light</vt:lpstr>
      <vt:lpstr>標楷體</vt:lpstr>
      <vt:lpstr>IBM Plex Sans Condensed</vt:lpstr>
      <vt:lpstr>Octavia template</vt:lpstr>
      <vt:lpstr>智慧門鈴與監控</vt:lpstr>
      <vt:lpstr>PowerPoint 簡報</vt:lpstr>
      <vt:lpstr>大綱：</vt:lpstr>
      <vt:lpstr>1.  簡介</vt:lpstr>
      <vt:lpstr>PowerPoint 簡報</vt:lpstr>
      <vt:lpstr> </vt:lpstr>
      <vt:lpstr> </vt:lpstr>
      <vt:lpstr>2.  分工</vt:lpstr>
      <vt:lpstr> </vt:lpstr>
      <vt:lpstr>3.   成果展示</vt:lpstr>
      <vt:lpstr> </vt:lpstr>
      <vt:lpstr>PowerPoint 簡報</vt:lpstr>
      <vt:lpstr>PowerPoint 簡報</vt:lpstr>
      <vt:lpstr>PowerPoint 簡報</vt:lpstr>
      <vt:lpstr>PowerPoint 簡報</vt:lpstr>
      <vt:lpstr> </vt:lpstr>
      <vt:lpstr> </vt:lpstr>
      <vt:lpstr> </vt:lpstr>
      <vt:lpstr> </vt:lpstr>
      <vt:lpstr>訓練用主機</vt:lpstr>
      <vt:lpstr> </vt:lpstr>
      <vt:lpstr>PowerPoint 簡報</vt:lpstr>
      <vt:lpstr>Darknet</vt:lpstr>
      <vt:lpstr> </vt:lpstr>
      <vt:lpstr>4.   研究成本 </vt:lpstr>
      <vt:lpstr> </vt:lpstr>
      <vt:lpstr>5.   參考文獻 </vt:lpstr>
      <vt:lpstr>1. HTML5實現IP Camera網頁輸出 - 台部落   https://www.twblogs.net/a/5b8272d32b717766a1e84ee8  2. 建立Raspberry監看畫面網站的簡單方法   http://hophd.com/raspberry-simple-way-camera-website/  3. ESP32 HTTP GET and HTTP POST with Arduino IDE (JSON, URL Encoded, Text)  https://randomnerdtutorials.com/esp32-http-get-post-arduino/  4. ESP32 Deep Sleep with Arduino IDE and Wake Up Sources  https://randomnerdtutorials.com/esp32-deep-sleep-arduino-ide-wake-up-sources/  5. RTSP ESP32CAM qnap監視器 錄影測試  https://youyouyou.pixnet.net/blog/post/120778494-rtsp-esp32cam-qnap%E7%9B%A3%E8%A6%96%E5%99%A8-%E9%8C%84%E5%BD%B1%E6%B8%AC%E8%A9%A6  6. Insight Into ESP32 Sleep Modes &amp; Their Power Consumption  https://lastminuteengineers.com/esp32-sleep-modes-power-consumption/  8. 物件偵測Yolo筆記(2) - Yolo簡介   https://ithelp.ithome.com.tw/articles/10225306         </vt:lpstr>
      <vt:lpstr>謝謝聆聽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智慧門鈴與監控</dc:title>
  <dc:creator>Lab504</dc:creator>
  <cp:lastModifiedBy>黃瀧慶</cp:lastModifiedBy>
  <cp:revision>53</cp:revision>
  <dcterms:modified xsi:type="dcterms:W3CDTF">2021-12-19T14:42:26Z</dcterms:modified>
</cp:coreProperties>
</file>